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9.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9.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4101" r:id="rId1"/>
  </p:sldMasterIdLst>
  <p:notesMasterIdLst>
    <p:notesMasterId r:id="rId33"/>
  </p:notesMasterIdLst>
  <p:sldIdLst>
    <p:sldId id="335" r:id="rId2"/>
    <p:sldId id="258" r:id="rId3"/>
    <p:sldId id="320" r:id="rId4"/>
    <p:sldId id="284" r:id="rId5"/>
    <p:sldId id="286" r:id="rId6"/>
    <p:sldId id="332" r:id="rId7"/>
    <p:sldId id="287" r:id="rId8"/>
    <p:sldId id="277" r:id="rId9"/>
    <p:sldId id="302" r:id="rId10"/>
    <p:sldId id="305" r:id="rId11"/>
    <p:sldId id="314" r:id="rId12"/>
    <p:sldId id="315" r:id="rId13"/>
    <p:sldId id="304" r:id="rId14"/>
    <p:sldId id="316" r:id="rId15"/>
    <p:sldId id="333" r:id="rId16"/>
    <p:sldId id="317" r:id="rId17"/>
    <p:sldId id="307" r:id="rId18"/>
    <p:sldId id="331" r:id="rId19"/>
    <p:sldId id="327" r:id="rId20"/>
    <p:sldId id="308" r:id="rId21"/>
    <p:sldId id="309" r:id="rId22"/>
    <p:sldId id="310" r:id="rId23"/>
    <p:sldId id="311" r:id="rId24"/>
    <p:sldId id="312" r:id="rId25"/>
    <p:sldId id="299" r:id="rId26"/>
    <p:sldId id="300" r:id="rId27"/>
    <p:sldId id="342" r:id="rId28"/>
    <p:sldId id="341" r:id="rId29"/>
    <p:sldId id="338" r:id="rId30"/>
    <p:sldId id="336" r:id="rId31"/>
    <p:sldId id="340" r:id="rId3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ittlere Formatvorlage 2 - Akz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82" autoAdjust="0"/>
    <p:restoredTop sz="70761" autoAdjust="0"/>
  </p:normalViewPr>
  <p:slideViewPr>
    <p:cSldViewPr snapToGrid="0">
      <p:cViewPr varScale="1">
        <p:scale>
          <a:sx n="51" d="100"/>
          <a:sy n="51" d="100"/>
        </p:scale>
        <p:origin x="1278" y="66"/>
      </p:cViewPr>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de-DE" dirty="0"/>
              <a:t>Fehler-Mindset IWK-Festangestellte (Mittelwerte)</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de-DE"/>
        </a:p>
      </c:txPr>
    </c:title>
    <c:autoTitleDeleted val="0"/>
    <c:plotArea>
      <c:layout/>
      <c:radarChart>
        <c:radarStyle val="marker"/>
        <c:varyColors val="0"/>
        <c:ser>
          <c:idx val="0"/>
          <c:order val="0"/>
          <c:tx>
            <c:strRef>
              <c:f>Tabelle1!$B$1</c:f>
              <c:strCache>
                <c:ptCount val="1"/>
                <c:pt idx="0">
                  <c:v>IWK-Festangestellte</c:v>
                </c:pt>
              </c:strCache>
            </c:strRef>
          </c:tx>
          <c:spPr>
            <a:ln w="28575" cap="rnd">
              <a:solidFill>
                <a:schemeClr val="accent4"/>
              </a:solidFill>
              <a:round/>
            </a:ln>
            <a:effectLst/>
          </c:spPr>
          <c:marker>
            <c:symbol val="none"/>
          </c:marker>
          <c:dLbls>
            <c:dLbl>
              <c:idx val="0"/>
              <c:layout>
                <c:manualLayout>
                  <c:x val="3.90625E-2"/>
                  <c:y val="4.921874697227196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2BD3-473B-90DA-A4B31C63DFE6}"/>
                </c:ext>
              </c:extLst>
            </c:dLbl>
            <c:dLbl>
              <c:idx val="1"/>
              <c:layout>
                <c:manualLayout>
                  <c:x val="1.5625E-2"/>
                  <c:y val="2.812499826986969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2BD3-473B-90DA-A4B31C63DFE6}"/>
                </c:ext>
              </c:extLst>
            </c:dLbl>
            <c:dLbl>
              <c:idx val="2"/>
              <c:layout>
                <c:manualLayout>
                  <c:x val="-1.8750000000000114E-2"/>
                  <c:y val="5.15624968280944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2BD3-473B-90DA-A4B31C63DFE6}"/>
                </c:ext>
              </c:extLst>
            </c:dLbl>
            <c:dLbl>
              <c:idx val="3"/>
              <c:layout>
                <c:manualLayout>
                  <c:x val="-3.90625E-2"/>
                  <c:y val="2.3437498558223887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2BD3-473B-90DA-A4B31C63DFE6}"/>
                </c:ext>
              </c:extLst>
            </c:dLbl>
            <c:dLbl>
              <c:idx val="4"/>
              <c:layout>
                <c:manualLayout>
                  <c:x val="-3.125E-2"/>
                  <c:y val="-2.109374870240227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2BD3-473B-90DA-A4B31C63DFE6}"/>
                </c:ext>
              </c:extLst>
            </c:dLbl>
            <c:dLbl>
              <c:idx val="5"/>
              <c:layout>
                <c:manualLayout>
                  <c:x val="-1.7187500000000057E-2"/>
                  <c:y val="-5.859374639556194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2BD3-473B-90DA-A4B31C63DFE6}"/>
                </c:ext>
              </c:extLst>
            </c:dLbl>
            <c:dLbl>
              <c:idx val="6"/>
              <c:layout>
                <c:manualLayout>
                  <c:x val="9.3749999999999997E-3"/>
                  <c:y val="-5.859374639556194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2BD3-473B-90DA-A4B31C63DFE6}"/>
                </c:ext>
              </c:extLst>
            </c:dLbl>
            <c:dLbl>
              <c:idx val="7"/>
              <c:layout>
                <c:manualLayout>
                  <c:x val="3.4375000000000003E-2"/>
                  <c:y val="-1.874999884657988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2BD3-473B-90DA-A4B31C63DFE6}"/>
                </c:ext>
              </c:extLst>
            </c:dLbl>
            <c:dLbl>
              <c:idx val="8"/>
              <c:layout>
                <c:manualLayout>
                  <c:x val="4.6874999999999998E-3"/>
                  <c:y val="3.046874812569216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2BD3-473B-90DA-A4B31C63DFE6}"/>
                </c:ext>
              </c:extLst>
            </c:dLbl>
            <c:numFmt formatCode="#,##0.00"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de-DE"/>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Tabelle1!$A$2:$A$10</c:f>
              <c:strCache>
                <c:ptCount val="9"/>
                <c:pt idx="0">
                  <c:v>Fehlerbewusstsein</c:v>
                </c:pt>
                <c:pt idx="1">
                  <c:v>Fehlerrisikoneigung</c:v>
                </c:pt>
                <c:pt idx="2">
                  <c:v>Lernen aus Fehlern</c:v>
                </c:pt>
                <c:pt idx="3">
                  <c:v>Fehlererwartung</c:v>
                </c:pt>
                <c:pt idx="4">
                  <c:v>Fehlerbelastung</c:v>
                </c:pt>
                <c:pt idx="5">
                  <c:v>Fehlerkompetenz</c:v>
                </c:pt>
                <c:pt idx="6">
                  <c:v>Fehlermotivation</c:v>
                </c:pt>
                <c:pt idx="7">
                  <c:v>Umgang untereinander</c:v>
                </c:pt>
                <c:pt idx="8">
                  <c:v>Umgang in Lehrveranstaltungen</c:v>
                </c:pt>
              </c:strCache>
            </c:strRef>
          </c:cat>
          <c:val>
            <c:numRef>
              <c:f>Tabelle1!$B$2:$B$10</c:f>
              <c:numCache>
                <c:formatCode>General</c:formatCode>
                <c:ptCount val="9"/>
                <c:pt idx="0">
                  <c:v>4.5</c:v>
                </c:pt>
                <c:pt idx="1">
                  <c:v>3.64</c:v>
                </c:pt>
                <c:pt idx="2">
                  <c:v>4.18</c:v>
                </c:pt>
                <c:pt idx="3">
                  <c:v>4.5</c:v>
                </c:pt>
                <c:pt idx="4">
                  <c:v>3.73</c:v>
                </c:pt>
                <c:pt idx="5">
                  <c:v>3.64</c:v>
                </c:pt>
                <c:pt idx="6">
                  <c:v>3.95</c:v>
                </c:pt>
                <c:pt idx="7">
                  <c:v>3.55</c:v>
                </c:pt>
                <c:pt idx="8">
                  <c:v>3.85</c:v>
                </c:pt>
              </c:numCache>
            </c:numRef>
          </c:val>
          <c:extLst>
            <c:ext xmlns:c16="http://schemas.microsoft.com/office/drawing/2014/chart" uri="{C3380CC4-5D6E-409C-BE32-E72D297353CC}">
              <c16:uniqueId val="{00000000-2BD3-473B-90DA-A4B31C63DFE6}"/>
            </c:ext>
          </c:extLst>
        </c:ser>
        <c:dLbls>
          <c:showLegendKey val="0"/>
          <c:showVal val="1"/>
          <c:showCatName val="0"/>
          <c:showSerName val="0"/>
          <c:showPercent val="0"/>
          <c:showBubbleSize val="0"/>
        </c:dLbls>
        <c:axId val="465266832"/>
        <c:axId val="465271752"/>
      </c:radarChart>
      <c:catAx>
        <c:axId val="4652668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de-DE"/>
          </a:p>
        </c:txPr>
        <c:crossAx val="465271752"/>
        <c:crosses val="autoZero"/>
        <c:auto val="1"/>
        <c:lblAlgn val="ctr"/>
        <c:lblOffset val="100"/>
        <c:noMultiLvlLbl val="0"/>
      </c:catAx>
      <c:valAx>
        <c:axId val="465271752"/>
        <c:scaling>
          <c:orientation val="minMax"/>
          <c:max val="5"/>
          <c:min val="1"/>
        </c:scaling>
        <c:delete val="0"/>
        <c:axPos val="l"/>
        <c:majorGridlines>
          <c:spPr>
            <a:ln w="9525" cap="flat" cmpd="sng" algn="ctr">
              <a:solidFill>
                <a:schemeClr val="tx1">
                  <a:lumMod val="15000"/>
                  <a:lumOff val="85000"/>
                </a:schemeClr>
              </a:solidFill>
              <a:round/>
            </a:ln>
            <a:effectLst/>
          </c:spPr>
        </c:majorGridlines>
        <c:numFmt formatCode="General" sourceLinked="1"/>
        <c:majorTickMark val="in"/>
        <c:minorTickMark val="none"/>
        <c:tickLblPos val="nextTo"/>
        <c:spPr>
          <a:noFill/>
          <a:ln>
            <a:solidFill>
              <a:schemeClr val="accent1"/>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de-DE"/>
          </a:p>
        </c:txPr>
        <c:crossAx val="46526683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de-DE"/>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de-DE"/>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de-DE" dirty="0"/>
              <a:t>Fehler-Mindset IPK-Studierende gesamt (Mittelwerte)</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de-DE"/>
        </a:p>
      </c:txPr>
    </c:title>
    <c:autoTitleDeleted val="0"/>
    <c:plotArea>
      <c:layout/>
      <c:radarChart>
        <c:radarStyle val="marker"/>
        <c:varyColors val="0"/>
        <c:ser>
          <c:idx val="0"/>
          <c:order val="0"/>
          <c:tx>
            <c:strRef>
              <c:f>Tabelle1!$B$1</c:f>
              <c:strCache>
                <c:ptCount val="1"/>
                <c:pt idx="0">
                  <c:v>IPK-Studierende gesamt</c:v>
                </c:pt>
              </c:strCache>
            </c:strRef>
          </c:tx>
          <c:spPr>
            <a:ln w="28575" cap="rnd">
              <a:solidFill>
                <a:schemeClr val="accent6"/>
              </a:solidFill>
              <a:round/>
            </a:ln>
            <a:effectLst/>
          </c:spPr>
          <c:marker>
            <c:symbol val="none"/>
          </c:marker>
          <c:dLbls>
            <c:dLbl>
              <c:idx val="0"/>
              <c:layout>
                <c:manualLayout>
                  <c:x val="3.90625E-2"/>
                  <c:y val="4.921874697227196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2BD3-473B-90DA-A4B31C63DFE6}"/>
                </c:ext>
              </c:extLst>
            </c:dLbl>
            <c:dLbl>
              <c:idx val="1"/>
              <c:layout>
                <c:manualLayout>
                  <c:x val="1.5625E-2"/>
                  <c:y val="2.812499826986969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2BD3-473B-90DA-A4B31C63DFE6}"/>
                </c:ext>
              </c:extLst>
            </c:dLbl>
            <c:dLbl>
              <c:idx val="2"/>
              <c:layout>
                <c:manualLayout>
                  <c:x val="-1.8750000000000114E-2"/>
                  <c:y val="5.15624968280944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2BD3-473B-90DA-A4B31C63DFE6}"/>
                </c:ext>
              </c:extLst>
            </c:dLbl>
            <c:dLbl>
              <c:idx val="3"/>
              <c:layout>
                <c:manualLayout>
                  <c:x val="-3.90625E-2"/>
                  <c:y val="2.3437498558223887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2BD3-473B-90DA-A4B31C63DFE6}"/>
                </c:ext>
              </c:extLst>
            </c:dLbl>
            <c:dLbl>
              <c:idx val="4"/>
              <c:layout>
                <c:manualLayout>
                  <c:x val="-3.125E-2"/>
                  <c:y val="-2.109374870240227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2BD3-473B-90DA-A4B31C63DFE6}"/>
                </c:ext>
              </c:extLst>
            </c:dLbl>
            <c:dLbl>
              <c:idx val="5"/>
              <c:layout>
                <c:manualLayout>
                  <c:x val="-1.7187500000000057E-2"/>
                  <c:y val="-5.859374639556194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2BD3-473B-90DA-A4B31C63DFE6}"/>
                </c:ext>
              </c:extLst>
            </c:dLbl>
            <c:dLbl>
              <c:idx val="6"/>
              <c:layout>
                <c:manualLayout>
                  <c:x val="9.3749999999999997E-3"/>
                  <c:y val="-5.859374639556194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2BD3-473B-90DA-A4B31C63DFE6}"/>
                </c:ext>
              </c:extLst>
            </c:dLbl>
            <c:dLbl>
              <c:idx val="7"/>
              <c:layout>
                <c:manualLayout>
                  <c:x val="3.4375000000000003E-2"/>
                  <c:y val="-1.874999884657988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2BD3-473B-90DA-A4B31C63DFE6}"/>
                </c:ext>
              </c:extLst>
            </c:dLbl>
            <c:dLbl>
              <c:idx val="8"/>
              <c:layout>
                <c:manualLayout>
                  <c:x val="4.6874999999999998E-3"/>
                  <c:y val="3.046874812569216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2BD3-473B-90DA-A4B31C63DFE6}"/>
                </c:ext>
              </c:extLst>
            </c:dLbl>
            <c:numFmt formatCode="#,##0.00"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de-DE"/>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Tabelle1!$A$2:$A$10</c:f>
              <c:strCache>
                <c:ptCount val="9"/>
                <c:pt idx="0">
                  <c:v>Fehlerbewusstsein</c:v>
                </c:pt>
                <c:pt idx="1">
                  <c:v>Fehlerrisikoneigung</c:v>
                </c:pt>
                <c:pt idx="2">
                  <c:v>Lernen aus Fehlern</c:v>
                </c:pt>
                <c:pt idx="3">
                  <c:v>Fehlererwartung</c:v>
                </c:pt>
                <c:pt idx="4">
                  <c:v>Fehlerbelastung</c:v>
                </c:pt>
                <c:pt idx="5">
                  <c:v>Fehlerkompetenz</c:v>
                </c:pt>
                <c:pt idx="6">
                  <c:v>Fehlermotivation</c:v>
                </c:pt>
                <c:pt idx="7">
                  <c:v>Umgang in Lehrveranstaltungen</c:v>
                </c:pt>
                <c:pt idx="8">
                  <c:v>Umgang untereinander</c:v>
                </c:pt>
              </c:strCache>
            </c:strRef>
          </c:cat>
          <c:val>
            <c:numRef>
              <c:f>Tabelle1!$B$2:$B$10</c:f>
              <c:numCache>
                <c:formatCode>General</c:formatCode>
                <c:ptCount val="9"/>
                <c:pt idx="0">
                  <c:v>4.08</c:v>
                </c:pt>
                <c:pt idx="1">
                  <c:v>2.67</c:v>
                </c:pt>
                <c:pt idx="2">
                  <c:v>4.12</c:v>
                </c:pt>
                <c:pt idx="3">
                  <c:v>4.24</c:v>
                </c:pt>
                <c:pt idx="4">
                  <c:v>3.79</c:v>
                </c:pt>
                <c:pt idx="5">
                  <c:v>3.57</c:v>
                </c:pt>
                <c:pt idx="6">
                  <c:v>3.86</c:v>
                </c:pt>
                <c:pt idx="7">
                  <c:v>3.07</c:v>
                </c:pt>
                <c:pt idx="8">
                  <c:v>2.87</c:v>
                </c:pt>
              </c:numCache>
            </c:numRef>
          </c:val>
          <c:extLst>
            <c:ext xmlns:c16="http://schemas.microsoft.com/office/drawing/2014/chart" uri="{C3380CC4-5D6E-409C-BE32-E72D297353CC}">
              <c16:uniqueId val="{00000000-2BD3-473B-90DA-A4B31C63DFE6}"/>
            </c:ext>
          </c:extLst>
        </c:ser>
        <c:dLbls>
          <c:showLegendKey val="0"/>
          <c:showVal val="1"/>
          <c:showCatName val="0"/>
          <c:showSerName val="0"/>
          <c:showPercent val="0"/>
          <c:showBubbleSize val="0"/>
        </c:dLbls>
        <c:axId val="465266832"/>
        <c:axId val="465271752"/>
      </c:radarChart>
      <c:catAx>
        <c:axId val="4652668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de-DE"/>
          </a:p>
        </c:txPr>
        <c:crossAx val="465271752"/>
        <c:crosses val="autoZero"/>
        <c:auto val="1"/>
        <c:lblAlgn val="ctr"/>
        <c:lblOffset val="100"/>
        <c:noMultiLvlLbl val="0"/>
      </c:catAx>
      <c:valAx>
        <c:axId val="465271752"/>
        <c:scaling>
          <c:orientation val="minMax"/>
          <c:max val="5"/>
          <c:min val="1"/>
        </c:scaling>
        <c:delete val="0"/>
        <c:axPos val="l"/>
        <c:majorGridlines>
          <c:spPr>
            <a:ln w="9525" cap="flat" cmpd="sng" algn="ctr">
              <a:solidFill>
                <a:schemeClr val="tx1">
                  <a:lumMod val="15000"/>
                  <a:lumOff val="85000"/>
                </a:schemeClr>
              </a:solidFill>
              <a:round/>
            </a:ln>
            <a:effectLst/>
          </c:spPr>
        </c:majorGridlines>
        <c:numFmt formatCode="General" sourceLinked="1"/>
        <c:majorTickMark val="in"/>
        <c:minorTickMark val="none"/>
        <c:tickLblPos val="nextTo"/>
        <c:spPr>
          <a:noFill/>
          <a:ln>
            <a:solidFill>
              <a:schemeClr val="accent1"/>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de-DE"/>
          </a:p>
        </c:txPr>
        <c:crossAx val="46526683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de-DE"/>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de-DE"/>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de-DE" dirty="0"/>
              <a:t>Kommunikationswege der IWK und IPK</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de-DE"/>
        </a:p>
      </c:txPr>
    </c:title>
    <c:autoTitleDeleted val="0"/>
    <c:plotArea>
      <c:layout/>
      <c:barChart>
        <c:barDir val="col"/>
        <c:grouping val="clustered"/>
        <c:varyColors val="0"/>
        <c:ser>
          <c:idx val="0"/>
          <c:order val="0"/>
          <c:tx>
            <c:strRef>
              <c:f>Tabelle1!$B$1</c:f>
              <c:strCache>
                <c:ptCount val="1"/>
                <c:pt idx="0">
                  <c:v>IWK</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Tabelle1!$A$2:$A$5</c:f>
              <c:strCache>
                <c:ptCount val="4"/>
                <c:pt idx="0">
                  <c:v>E-Mail</c:v>
                </c:pt>
                <c:pt idx="1">
                  <c:v>Gespräch</c:v>
                </c:pt>
                <c:pt idx="2">
                  <c:v>Social Media</c:v>
                </c:pt>
                <c:pt idx="3">
                  <c:v>Sonstiges</c:v>
                </c:pt>
              </c:strCache>
            </c:strRef>
          </c:cat>
          <c:val>
            <c:numRef>
              <c:f>Tabelle1!$B$2:$B$5</c:f>
              <c:numCache>
                <c:formatCode>General</c:formatCode>
                <c:ptCount val="4"/>
                <c:pt idx="0">
                  <c:v>7</c:v>
                </c:pt>
                <c:pt idx="1">
                  <c:v>13</c:v>
                </c:pt>
                <c:pt idx="2">
                  <c:v>2</c:v>
                </c:pt>
                <c:pt idx="3">
                  <c:v>1</c:v>
                </c:pt>
              </c:numCache>
            </c:numRef>
          </c:val>
          <c:extLst>
            <c:ext xmlns:c16="http://schemas.microsoft.com/office/drawing/2014/chart" uri="{C3380CC4-5D6E-409C-BE32-E72D297353CC}">
              <c16:uniqueId val="{00000000-CA9D-4929-8C17-6A929F01BB12}"/>
            </c:ext>
          </c:extLst>
        </c:ser>
        <c:ser>
          <c:idx val="1"/>
          <c:order val="1"/>
          <c:tx>
            <c:strRef>
              <c:f>Tabelle1!$C$1</c:f>
              <c:strCache>
                <c:ptCount val="1"/>
                <c:pt idx="0">
                  <c:v>IPK</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de-DE"/>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Tabelle1!$A$2:$A$5</c:f>
              <c:strCache>
                <c:ptCount val="4"/>
                <c:pt idx="0">
                  <c:v>E-Mail</c:v>
                </c:pt>
                <c:pt idx="1">
                  <c:v>Gespräch</c:v>
                </c:pt>
                <c:pt idx="2">
                  <c:v>Social Media</c:v>
                </c:pt>
                <c:pt idx="3">
                  <c:v>Sonstiges</c:v>
                </c:pt>
              </c:strCache>
            </c:strRef>
          </c:cat>
          <c:val>
            <c:numRef>
              <c:f>Tabelle1!$C$2:$C$5</c:f>
              <c:numCache>
                <c:formatCode>General</c:formatCode>
                <c:ptCount val="4"/>
                <c:pt idx="0">
                  <c:v>3</c:v>
                </c:pt>
                <c:pt idx="1">
                  <c:v>37</c:v>
                </c:pt>
                <c:pt idx="2">
                  <c:v>4</c:v>
                </c:pt>
                <c:pt idx="3">
                  <c:v>3</c:v>
                </c:pt>
              </c:numCache>
            </c:numRef>
          </c:val>
          <c:extLst>
            <c:ext xmlns:c16="http://schemas.microsoft.com/office/drawing/2014/chart" uri="{C3380CC4-5D6E-409C-BE32-E72D297353CC}">
              <c16:uniqueId val="{00000001-CA9D-4929-8C17-6A929F01BB12}"/>
            </c:ext>
          </c:extLst>
        </c:ser>
        <c:dLbls>
          <c:dLblPos val="outEnd"/>
          <c:showLegendKey val="0"/>
          <c:showVal val="1"/>
          <c:showCatName val="0"/>
          <c:showSerName val="0"/>
          <c:showPercent val="0"/>
          <c:showBubbleSize val="0"/>
        </c:dLbls>
        <c:gapWidth val="219"/>
        <c:overlap val="-27"/>
        <c:axId val="572594192"/>
        <c:axId val="572592552"/>
      </c:barChart>
      <c:catAx>
        <c:axId val="5725941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de-DE"/>
          </a:p>
        </c:txPr>
        <c:crossAx val="572592552"/>
        <c:crosses val="autoZero"/>
        <c:auto val="1"/>
        <c:lblAlgn val="ctr"/>
        <c:lblOffset val="100"/>
        <c:noMultiLvlLbl val="0"/>
      </c:catAx>
      <c:valAx>
        <c:axId val="5725925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de-DE"/>
          </a:p>
        </c:txPr>
        <c:crossAx val="57259419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de-DE"/>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de-DE"/>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r>
              <a:rPr lang="en-US" sz="2400" err="1"/>
              <a:t>Wünsche</a:t>
            </a:r>
            <a:r>
              <a:rPr lang="en-US" sz="2400"/>
              <a:t> IWK-</a:t>
            </a:r>
            <a:r>
              <a:rPr lang="en-US" sz="2400" err="1"/>
              <a:t>Festangestellte</a:t>
            </a:r>
            <a:endParaRPr lang="en-US" sz="2400"/>
          </a:p>
        </c:rich>
      </c:tx>
      <c:layout>
        <c:manualLayout>
          <c:xMode val="edge"/>
          <c:yMode val="edge"/>
          <c:x val="3.5084336032445838E-2"/>
          <c:y val="2.7355621463536518E-2"/>
        </c:manualLayout>
      </c:layout>
      <c:overlay val="0"/>
      <c:spPr>
        <a:noFill/>
        <a:ln>
          <a:noFill/>
        </a:ln>
        <a:effectLst/>
      </c:spPr>
      <c:txPr>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mn-cs"/>
            </a:defRPr>
          </a:pPr>
          <a:endParaRPr lang="de-DE"/>
        </a:p>
      </c:txPr>
    </c:title>
    <c:autoTitleDeleted val="0"/>
    <c:plotArea>
      <c:layout>
        <c:manualLayout>
          <c:layoutTarget val="inner"/>
          <c:xMode val="edge"/>
          <c:yMode val="edge"/>
          <c:x val="0.2080201990524404"/>
          <c:y val="0.13292662481471229"/>
          <c:w val="0.41858692097782813"/>
          <c:h val="0.81936168051141378"/>
        </c:manualLayout>
      </c:layout>
      <c:doughnutChart>
        <c:varyColors val="1"/>
        <c:ser>
          <c:idx val="0"/>
          <c:order val="0"/>
          <c:tx>
            <c:strRef>
              <c:f>Tabelle1!$B$1</c:f>
              <c:strCache>
                <c:ptCount val="1"/>
                <c:pt idx="0">
                  <c:v>Anzahl</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182C-4D20-B6D9-07797B526768}"/>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182C-4D20-B6D9-07797B526768}"/>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182C-4D20-B6D9-07797B526768}"/>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182C-4D20-B6D9-07797B526768}"/>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182C-4D20-B6D9-07797B526768}"/>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182C-4D20-B6D9-07797B526768}"/>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182C-4D20-B6D9-07797B526768}"/>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182C-4D20-B6D9-07797B526768}"/>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de-DE"/>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Tabelle1!$A$2:$A$9</c:f>
              <c:strCache>
                <c:ptCount val="8"/>
                <c:pt idx="0">
                  <c:v>Feedback</c:v>
                </c:pt>
                <c:pt idx="1">
                  <c:v>Handling</c:v>
                </c:pt>
                <c:pt idx="2">
                  <c:v>Kommunikation</c:v>
                </c:pt>
                <c:pt idx="3">
                  <c:v>Lernen</c:v>
                </c:pt>
                <c:pt idx="4">
                  <c:v>Mindset</c:v>
                </c:pt>
                <c:pt idx="5">
                  <c:v>Respekt</c:v>
                </c:pt>
                <c:pt idx="6">
                  <c:v>Vertrauen</c:v>
                </c:pt>
                <c:pt idx="7">
                  <c:v>Wertschätzung</c:v>
                </c:pt>
              </c:strCache>
            </c:strRef>
          </c:cat>
          <c:val>
            <c:numRef>
              <c:f>Tabelle1!$B$2:$B$9</c:f>
              <c:numCache>
                <c:formatCode>General</c:formatCode>
                <c:ptCount val="8"/>
                <c:pt idx="0">
                  <c:v>3</c:v>
                </c:pt>
                <c:pt idx="1">
                  <c:v>9</c:v>
                </c:pt>
                <c:pt idx="2">
                  <c:v>6</c:v>
                </c:pt>
                <c:pt idx="3">
                  <c:v>1</c:v>
                </c:pt>
                <c:pt idx="4">
                  <c:v>4</c:v>
                </c:pt>
                <c:pt idx="5">
                  <c:v>3</c:v>
                </c:pt>
                <c:pt idx="6">
                  <c:v>5</c:v>
                </c:pt>
                <c:pt idx="7">
                  <c:v>4</c:v>
                </c:pt>
              </c:numCache>
            </c:numRef>
          </c:val>
          <c:extLst>
            <c:ext xmlns:c16="http://schemas.microsoft.com/office/drawing/2014/chart" uri="{C3380CC4-5D6E-409C-BE32-E72D297353CC}">
              <c16:uniqueId val="{00000000-1387-47DF-A3FF-3CBE603F63CC}"/>
            </c:ext>
          </c:extLst>
        </c:ser>
        <c:dLbls>
          <c:showLegendKey val="0"/>
          <c:showVal val="1"/>
          <c:showCatName val="0"/>
          <c:showSerName val="0"/>
          <c:showPercent val="0"/>
          <c:showBubbleSize val="0"/>
          <c:showLeaderLines val="1"/>
        </c:dLbls>
        <c:firstSliceAng val="0"/>
        <c:holeSize val="50"/>
      </c:doughnutChart>
      <c:spPr>
        <a:noFill/>
        <a:ln>
          <a:noFill/>
        </a:ln>
        <a:effectLst/>
      </c:spPr>
    </c:plotArea>
    <c:legend>
      <c:legendPos val="r"/>
      <c:layout>
        <c:manualLayout>
          <c:xMode val="edge"/>
          <c:yMode val="edge"/>
          <c:x val="0.7578315436146833"/>
          <c:y val="0.27435929239407819"/>
          <c:w val="0.16836230060414123"/>
          <c:h val="0.50265272343700051"/>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de-DE"/>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de-DE"/>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lt"/>
                <a:ea typeface="+mn-ea"/>
                <a:cs typeface="+mn-cs"/>
              </a:defRPr>
            </a:pPr>
            <a:r>
              <a:rPr lang="de-DE" sz="2000" dirty="0"/>
              <a:t>Wünsche IPK-Studierende</a:t>
            </a:r>
            <a:r>
              <a:rPr lang="de-DE" sz="2000" baseline="0" dirty="0"/>
              <a:t> gesamt</a:t>
            </a:r>
            <a:endParaRPr lang="de-DE" sz="2000" dirty="0"/>
          </a:p>
        </c:rich>
      </c:tx>
      <c:layout>
        <c:manualLayout>
          <c:xMode val="edge"/>
          <c:yMode val="edge"/>
          <c:x val="3.5500748000974941E-2"/>
          <c:y val="2.0516719780379555E-2"/>
        </c:manualLayout>
      </c:layout>
      <c:overlay val="0"/>
      <c:spPr>
        <a:noFill/>
        <a:ln>
          <a:noFill/>
        </a:ln>
        <a:effectLst/>
      </c:spPr>
      <c:txPr>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lt"/>
              <a:ea typeface="+mn-ea"/>
              <a:cs typeface="+mn-cs"/>
            </a:defRPr>
          </a:pPr>
          <a:endParaRPr lang="de-DE"/>
        </a:p>
      </c:txPr>
    </c:title>
    <c:autoTitleDeleted val="0"/>
    <c:plotArea>
      <c:layout>
        <c:manualLayout>
          <c:layoutTarget val="inner"/>
          <c:xMode val="edge"/>
          <c:yMode val="edge"/>
          <c:x val="0.18060074097671666"/>
          <c:y val="0.13864007355145319"/>
          <c:w val="0.43382956141668466"/>
          <c:h val="0.84919834013813511"/>
        </c:manualLayout>
      </c:layout>
      <c:doughnutChart>
        <c:varyColors val="1"/>
        <c:ser>
          <c:idx val="0"/>
          <c:order val="0"/>
          <c:tx>
            <c:strRef>
              <c:f>Tabelle1!$B$1</c:f>
              <c:strCache>
                <c:ptCount val="1"/>
                <c:pt idx="0">
                  <c:v>Anzahl</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A9BF-4F7B-B0BE-940685C8E030}"/>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A9BF-4F7B-B0BE-940685C8E030}"/>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A9BF-4F7B-B0BE-940685C8E030}"/>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A9BF-4F7B-B0BE-940685C8E030}"/>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A9BF-4F7B-B0BE-940685C8E030}"/>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A9BF-4F7B-B0BE-940685C8E030}"/>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A9BF-4F7B-B0BE-940685C8E030}"/>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A9BF-4F7B-B0BE-940685C8E030}"/>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A9BF-4F7B-B0BE-940685C8E030}"/>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de-DE"/>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Tabelle1!$A$2:$A$10</c:f>
              <c:strCache>
                <c:ptCount val="9"/>
                <c:pt idx="0">
                  <c:v>Feedback</c:v>
                </c:pt>
                <c:pt idx="1">
                  <c:v>Handling</c:v>
                </c:pt>
                <c:pt idx="2">
                  <c:v>Kommunikation</c:v>
                </c:pt>
                <c:pt idx="3">
                  <c:v>Lernen</c:v>
                </c:pt>
                <c:pt idx="4">
                  <c:v>Mindset</c:v>
                </c:pt>
                <c:pt idx="5">
                  <c:v>Respekt</c:v>
                </c:pt>
                <c:pt idx="6">
                  <c:v>Vertrauen</c:v>
                </c:pt>
                <c:pt idx="7">
                  <c:v>Wertschätzung</c:v>
                </c:pt>
                <c:pt idx="8">
                  <c:v>Verzeihen</c:v>
                </c:pt>
              </c:strCache>
            </c:strRef>
          </c:cat>
          <c:val>
            <c:numRef>
              <c:f>Tabelle1!$B$2:$B$10</c:f>
              <c:numCache>
                <c:formatCode>General</c:formatCode>
                <c:ptCount val="9"/>
                <c:pt idx="0">
                  <c:v>6</c:v>
                </c:pt>
                <c:pt idx="1">
                  <c:v>17</c:v>
                </c:pt>
                <c:pt idx="2">
                  <c:v>18</c:v>
                </c:pt>
                <c:pt idx="3">
                  <c:v>9</c:v>
                </c:pt>
                <c:pt idx="4">
                  <c:v>24</c:v>
                </c:pt>
                <c:pt idx="5">
                  <c:v>4</c:v>
                </c:pt>
                <c:pt idx="6">
                  <c:v>8</c:v>
                </c:pt>
                <c:pt idx="7">
                  <c:v>8</c:v>
                </c:pt>
                <c:pt idx="8">
                  <c:v>1</c:v>
                </c:pt>
              </c:numCache>
            </c:numRef>
          </c:val>
          <c:extLst>
            <c:ext xmlns:c16="http://schemas.microsoft.com/office/drawing/2014/chart" uri="{C3380CC4-5D6E-409C-BE32-E72D297353CC}">
              <c16:uniqueId val="{00000000-3FCD-4A05-84A8-5970BBF38D6C}"/>
            </c:ext>
          </c:extLst>
        </c:ser>
        <c:dLbls>
          <c:showLegendKey val="0"/>
          <c:showVal val="1"/>
          <c:showCatName val="0"/>
          <c:showSerName val="0"/>
          <c:showPercent val="0"/>
          <c:showBubbleSize val="0"/>
          <c:showLeaderLines val="1"/>
        </c:dLbls>
        <c:firstSliceAng val="0"/>
        <c:holeSize val="50"/>
      </c:doughnutChart>
      <c:spPr>
        <a:noFill/>
        <a:ln>
          <a:noFill/>
        </a:ln>
        <a:effectLst/>
      </c:spPr>
    </c:plotArea>
    <c:legend>
      <c:legendPos val="b"/>
      <c:layout>
        <c:manualLayout>
          <c:xMode val="edge"/>
          <c:yMode val="edge"/>
          <c:x val="0.76636785141878094"/>
          <c:y val="4.0166460063477752E-3"/>
          <c:w val="0.15903452578828958"/>
          <c:h val="0.99598335399365223"/>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de-DE"/>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de-DE"/>
    </a:p>
  </c:txPr>
  <c:externalData r:id="rId3">
    <c:autoUpdate val="0"/>
  </c:externalData>
</c:chartSpace>
</file>

<file path=ppt/charts/colors1.xml><?xml version="1.0" encoding="utf-8"?>
<cs:colorStyle xmlns:cs="http://schemas.microsoft.com/office/drawing/2012/chartStyle" xmlns:a="http://schemas.openxmlformats.org/drawingml/2006/main" meth="withinLinear" id="17">
  <a:schemeClr val="accent4"/>
</cs:colorStyle>
</file>

<file path=ppt/charts/colors2.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mailto:fehlerkulturFSU@outlook.com" TargetMode="External"/><Relationship Id="rId1" Type="http://schemas.openxmlformats.org/officeDocument/2006/relationships/hyperlink" Target="https://www.db-thueringen.de/receive/dbt_mods_00047180" TargetMode="Externa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diagrams/_rels/drawing4.xml.rels><?xml version="1.0" encoding="UTF-8" standalone="yes"?>
<Relationships xmlns="http://schemas.openxmlformats.org/package/2006/relationships"><Relationship Id="rId3" Type="http://schemas.openxmlformats.org/officeDocument/2006/relationships/hyperlink" Target="https://www.db-thueringen.de/receive/dbt_mods_00047180" TargetMode="External"/><Relationship Id="rId2" Type="http://schemas.openxmlformats.org/officeDocument/2006/relationships/image" Target="../media/image13.svg"/><Relationship Id="rId1" Type="http://schemas.openxmlformats.org/officeDocument/2006/relationships/image" Target="../media/image12.png"/><Relationship Id="rId6" Type="http://schemas.openxmlformats.org/officeDocument/2006/relationships/hyperlink" Target="mailto:fehlerkulturFSU@outlook.com" TargetMode="External"/><Relationship Id="rId5" Type="http://schemas.openxmlformats.org/officeDocument/2006/relationships/image" Target="../media/image15.svg"/><Relationship Id="rId4" Type="http://schemas.openxmlformats.org/officeDocument/2006/relationships/image" Target="../media/image14.pn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83FAEE7-20C8-4985-89E9-C115C41FE485}" type="doc">
      <dgm:prSet loTypeId="urn:microsoft.com/office/officeart/2005/8/layout/process4" loCatId="process" qsTypeId="urn:microsoft.com/office/officeart/2005/8/quickstyle/simple1" qsCatId="simple" csTypeId="urn:microsoft.com/office/officeart/2005/8/colors/colorful2" csCatId="colorful" phldr="1"/>
      <dgm:spPr/>
      <dgm:t>
        <a:bodyPr/>
        <a:lstStyle/>
        <a:p>
          <a:endParaRPr lang="en-US"/>
        </a:p>
      </dgm:t>
    </dgm:pt>
    <dgm:pt modelId="{C98C20F3-927B-4C1E-855A-BE676828AB87}">
      <dgm:prSet/>
      <dgm:spPr/>
      <dgm:t>
        <a:bodyPr/>
        <a:lstStyle/>
        <a:p>
          <a:r>
            <a:rPr lang="de-DE" dirty="0"/>
            <a:t>Befragungszeitraum: </a:t>
          </a:r>
          <a:br>
            <a:rPr lang="de-DE" dirty="0"/>
          </a:br>
          <a:r>
            <a:rPr lang="de-DE" dirty="0"/>
            <a:t>16.03. – 04.04.2020 </a:t>
          </a:r>
          <a:endParaRPr lang="en-US" dirty="0"/>
        </a:p>
      </dgm:t>
    </dgm:pt>
    <dgm:pt modelId="{9C909AB2-D6DC-49D1-AE00-1E2ABA1883D8}" type="parTrans" cxnId="{93D162AF-62C7-4D6D-A544-FED888266BA7}">
      <dgm:prSet/>
      <dgm:spPr/>
      <dgm:t>
        <a:bodyPr/>
        <a:lstStyle/>
        <a:p>
          <a:endParaRPr lang="en-US"/>
        </a:p>
      </dgm:t>
    </dgm:pt>
    <dgm:pt modelId="{BEC71D8B-E142-43B5-8F6A-1AB85E56558D}" type="sibTrans" cxnId="{93D162AF-62C7-4D6D-A544-FED888266BA7}">
      <dgm:prSet/>
      <dgm:spPr/>
      <dgm:t>
        <a:bodyPr/>
        <a:lstStyle/>
        <a:p>
          <a:endParaRPr lang="en-US"/>
        </a:p>
      </dgm:t>
    </dgm:pt>
    <dgm:pt modelId="{48A971CE-3B75-4D31-BE46-D829D8A6EEFD}">
      <dgm:prSet/>
      <dgm:spPr/>
      <dgm:t>
        <a:bodyPr/>
        <a:lstStyle/>
        <a:p>
          <a:r>
            <a:rPr lang="de-DE" dirty="0"/>
            <a:t>Befragungsgruppen: </a:t>
          </a:r>
          <a:endParaRPr lang="en-US" dirty="0"/>
        </a:p>
      </dgm:t>
    </dgm:pt>
    <dgm:pt modelId="{2D28F937-A71F-414B-BD68-BDC080FC6817}" type="parTrans" cxnId="{05AE7DA3-BA11-4A18-A418-B9222512900A}">
      <dgm:prSet/>
      <dgm:spPr/>
      <dgm:t>
        <a:bodyPr/>
        <a:lstStyle/>
        <a:p>
          <a:endParaRPr lang="en-US"/>
        </a:p>
      </dgm:t>
    </dgm:pt>
    <dgm:pt modelId="{86ABBB30-5418-460A-ABE7-0249134F4F4F}" type="sibTrans" cxnId="{05AE7DA3-BA11-4A18-A418-B9222512900A}">
      <dgm:prSet/>
      <dgm:spPr/>
      <dgm:t>
        <a:bodyPr/>
        <a:lstStyle/>
        <a:p>
          <a:endParaRPr lang="en-US"/>
        </a:p>
      </dgm:t>
    </dgm:pt>
    <dgm:pt modelId="{94FC73A7-D6B4-455A-A9D5-0553EDDF86E4}">
      <dgm:prSet/>
      <dgm:spPr/>
      <dgm:t>
        <a:bodyPr/>
        <a:lstStyle/>
        <a:p>
          <a:r>
            <a:rPr lang="de-DE" dirty="0"/>
            <a:t>IWK-Festangestellte</a:t>
          </a:r>
          <a:endParaRPr lang="en-US" dirty="0"/>
        </a:p>
      </dgm:t>
    </dgm:pt>
    <dgm:pt modelId="{2CA43ABF-BD40-476D-9A61-6DD5BD84CB63}" type="parTrans" cxnId="{BCBCA7EE-C243-4BA5-B12F-715B3022B8D4}">
      <dgm:prSet/>
      <dgm:spPr/>
      <dgm:t>
        <a:bodyPr/>
        <a:lstStyle/>
        <a:p>
          <a:endParaRPr lang="en-US"/>
        </a:p>
      </dgm:t>
    </dgm:pt>
    <dgm:pt modelId="{79323367-3D92-432F-85D8-587367FEEBD2}" type="sibTrans" cxnId="{BCBCA7EE-C243-4BA5-B12F-715B3022B8D4}">
      <dgm:prSet/>
      <dgm:spPr/>
      <dgm:t>
        <a:bodyPr/>
        <a:lstStyle/>
        <a:p>
          <a:endParaRPr lang="en-US"/>
        </a:p>
      </dgm:t>
    </dgm:pt>
    <dgm:pt modelId="{B8EE4851-8FE6-44E5-B912-DD09920A71A7}">
      <dgm:prSet/>
      <dgm:spPr/>
      <dgm:t>
        <a:bodyPr/>
        <a:lstStyle/>
        <a:p>
          <a:r>
            <a:rPr lang="de-DE" dirty="0"/>
            <a:t>IPK-Studierende der Jahrgänge 2018/19 und 2019/20</a:t>
          </a:r>
          <a:endParaRPr lang="en-US" dirty="0"/>
        </a:p>
      </dgm:t>
    </dgm:pt>
    <dgm:pt modelId="{C8B6EE65-4A5C-4158-B724-753BAF84FF82}" type="parTrans" cxnId="{779A1E0B-3EED-4B3E-8580-BB14E857F6CF}">
      <dgm:prSet/>
      <dgm:spPr/>
      <dgm:t>
        <a:bodyPr/>
        <a:lstStyle/>
        <a:p>
          <a:endParaRPr lang="en-US"/>
        </a:p>
      </dgm:t>
    </dgm:pt>
    <dgm:pt modelId="{651925F2-AEAA-472A-8E2C-6DF4C832E626}" type="sibTrans" cxnId="{779A1E0B-3EED-4B3E-8580-BB14E857F6CF}">
      <dgm:prSet/>
      <dgm:spPr/>
      <dgm:t>
        <a:bodyPr/>
        <a:lstStyle/>
        <a:p>
          <a:endParaRPr lang="en-US"/>
        </a:p>
      </dgm:t>
    </dgm:pt>
    <dgm:pt modelId="{521C30BE-C083-4161-8F17-618A508E9445}" type="pres">
      <dgm:prSet presAssocID="{F83FAEE7-20C8-4985-89E9-C115C41FE485}" presName="Name0" presStyleCnt="0">
        <dgm:presLayoutVars>
          <dgm:dir/>
          <dgm:animLvl val="lvl"/>
          <dgm:resizeHandles val="exact"/>
        </dgm:presLayoutVars>
      </dgm:prSet>
      <dgm:spPr/>
    </dgm:pt>
    <dgm:pt modelId="{3BECC8FA-CA61-4644-897C-8858BE1A395C}" type="pres">
      <dgm:prSet presAssocID="{48A971CE-3B75-4D31-BE46-D829D8A6EEFD}" presName="boxAndChildren" presStyleCnt="0"/>
      <dgm:spPr/>
    </dgm:pt>
    <dgm:pt modelId="{21077004-566A-42E9-A663-87C938CCA035}" type="pres">
      <dgm:prSet presAssocID="{48A971CE-3B75-4D31-BE46-D829D8A6EEFD}" presName="parentTextBox" presStyleLbl="node1" presStyleIdx="0" presStyleCnt="2"/>
      <dgm:spPr/>
    </dgm:pt>
    <dgm:pt modelId="{715399B7-EAC3-47C0-84F9-1399138D8A9D}" type="pres">
      <dgm:prSet presAssocID="{48A971CE-3B75-4D31-BE46-D829D8A6EEFD}" presName="entireBox" presStyleLbl="node1" presStyleIdx="0" presStyleCnt="2" custScaleY="112666"/>
      <dgm:spPr/>
    </dgm:pt>
    <dgm:pt modelId="{21980BCD-98E7-4AB1-B20B-D6EF219D7C76}" type="pres">
      <dgm:prSet presAssocID="{48A971CE-3B75-4D31-BE46-D829D8A6EEFD}" presName="descendantBox" presStyleCnt="0"/>
      <dgm:spPr/>
    </dgm:pt>
    <dgm:pt modelId="{F7297E10-F350-47D7-9556-45DE5E6A3907}" type="pres">
      <dgm:prSet presAssocID="{94FC73A7-D6B4-455A-A9D5-0553EDDF86E4}" presName="childTextBox" presStyleLbl="fgAccFollowNode1" presStyleIdx="0" presStyleCnt="2" custScaleY="132252">
        <dgm:presLayoutVars>
          <dgm:bulletEnabled val="1"/>
        </dgm:presLayoutVars>
      </dgm:prSet>
      <dgm:spPr/>
    </dgm:pt>
    <dgm:pt modelId="{8033BB69-C8E7-4FA4-BFEF-5B8F430AE7E7}" type="pres">
      <dgm:prSet presAssocID="{B8EE4851-8FE6-44E5-B912-DD09920A71A7}" presName="childTextBox" presStyleLbl="fgAccFollowNode1" presStyleIdx="1" presStyleCnt="2" custScaleY="132252">
        <dgm:presLayoutVars>
          <dgm:bulletEnabled val="1"/>
        </dgm:presLayoutVars>
      </dgm:prSet>
      <dgm:spPr/>
    </dgm:pt>
    <dgm:pt modelId="{BF8F629E-396D-4B23-9CE4-9843B1CDD885}" type="pres">
      <dgm:prSet presAssocID="{BEC71D8B-E142-43B5-8F6A-1AB85E56558D}" presName="sp" presStyleCnt="0"/>
      <dgm:spPr/>
    </dgm:pt>
    <dgm:pt modelId="{9165EE08-0B5E-48E4-BB2C-DCCE23EDFF5E}" type="pres">
      <dgm:prSet presAssocID="{C98C20F3-927B-4C1E-855A-BE676828AB87}" presName="arrowAndChildren" presStyleCnt="0"/>
      <dgm:spPr/>
    </dgm:pt>
    <dgm:pt modelId="{DFB52578-E811-444C-8F14-449B947650D0}" type="pres">
      <dgm:prSet presAssocID="{C98C20F3-927B-4C1E-855A-BE676828AB87}" presName="parentTextArrow" presStyleLbl="node1" presStyleIdx="1" presStyleCnt="2" custScaleY="67401"/>
      <dgm:spPr/>
    </dgm:pt>
  </dgm:ptLst>
  <dgm:cxnLst>
    <dgm:cxn modelId="{D52DB900-3C0E-4229-9B54-5EF79070DC9E}" type="presOf" srcId="{B8EE4851-8FE6-44E5-B912-DD09920A71A7}" destId="{8033BB69-C8E7-4FA4-BFEF-5B8F430AE7E7}" srcOrd="0" destOrd="0" presId="urn:microsoft.com/office/officeart/2005/8/layout/process4"/>
    <dgm:cxn modelId="{779A1E0B-3EED-4B3E-8580-BB14E857F6CF}" srcId="{48A971CE-3B75-4D31-BE46-D829D8A6EEFD}" destId="{B8EE4851-8FE6-44E5-B912-DD09920A71A7}" srcOrd="1" destOrd="0" parTransId="{C8B6EE65-4A5C-4158-B724-753BAF84FF82}" sibTransId="{651925F2-AEAA-472A-8E2C-6DF4C832E626}"/>
    <dgm:cxn modelId="{C6892C5D-C991-49B2-87F3-A2854F9DE5B8}" type="presOf" srcId="{F83FAEE7-20C8-4985-89E9-C115C41FE485}" destId="{521C30BE-C083-4161-8F17-618A508E9445}" srcOrd="0" destOrd="0" presId="urn:microsoft.com/office/officeart/2005/8/layout/process4"/>
    <dgm:cxn modelId="{89878D60-94C2-4662-A3E0-E47E52DB3739}" type="presOf" srcId="{C98C20F3-927B-4C1E-855A-BE676828AB87}" destId="{DFB52578-E811-444C-8F14-449B947650D0}" srcOrd="0" destOrd="0" presId="urn:microsoft.com/office/officeart/2005/8/layout/process4"/>
    <dgm:cxn modelId="{62096C6C-DFB0-4EEF-9DA2-1002F69AF184}" type="presOf" srcId="{48A971CE-3B75-4D31-BE46-D829D8A6EEFD}" destId="{21077004-566A-42E9-A663-87C938CCA035}" srcOrd="0" destOrd="0" presId="urn:microsoft.com/office/officeart/2005/8/layout/process4"/>
    <dgm:cxn modelId="{3080716D-063A-482D-A273-9BE0807B1502}" type="presOf" srcId="{94FC73A7-D6B4-455A-A9D5-0553EDDF86E4}" destId="{F7297E10-F350-47D7-9556-45DE5E6A3907}" srcOrd="0" destOrd="0" presId="urn:microsoft.com/office/officeart/2005/8/layout/process4"/>
    <dgm:cxn modelId="{05AE7DA3-BA11-4A18-A418-B9222512900A}" srcId="{F83FAEE7-20C8-4985-89E9-C115C41FE485}" destId="{48A971CE-3B75-4D31-BE46-D829D8A6EEFD}" srcOrd="1" destOrd="0" parTransId="{2D28F937-A71F-414B-BD68-BDC080FC6817}" sibTransId="{86ABBB30-5418-460A-ABE7-0249134F4F4F}"/>
    <dgm:cxn modelId="{93D162AF-62C7-4D6D-A544-FED888266BA7}" srcId="{F83FAEE7-20C8-4985-89E9-C115C41FE485}" destId="{C98C20F3-927B-4C1E-855A-BE676828AB87}" srcOrd="0" destOrd="0" parTransId="{9C909AB2-D6DC-49D1-AE00-1E2ABA1883D8}" sibTransId="{BEC71D8B-E142-43B5-8F6A-1AB85E56558D}"/>
    <dgm:cxn modelId="{1B5A51C3-C9F1-4E21-81FE-0AF747652E2A}" type="presOf" srcId="{48A971CE-3B75-4D31-BE46-D829D8A6EEFD}" destId="{715399B7-EAC3-47C0-84F9-1399138D8A9D}" srcOrd="1" destOrd="0" presId="urn:microsoft.com/office/officeart/2005/8/layout/process4"/>
    <dgm:cxn modelId="{BCBCA7EE-C243-4BA5-B12F-715B3022B8D4}" srcId="{48A971CE-3B75-4D31-BE46-D829D8A6EEFD}" destId="{94FC73A7-D6B4-455A-A9D5-0553EDDF86E4}" srcOrd="0" destOrd="0" parTransId="{2CA43ABF-BD40-476D-9A61-6DD5BD84CB63}" sibTransId="{79323367-3D92-432F-85D8-587367FEEBD2}"/>
    <dgm:cxn modelId="{21969DC4-A861-4B8B-BF41-308A30584E50}" type="presParOf" srcId="{521C30BE-C083-4161-8F17-618A508E9445}" destId="{3BECC8FA-CA61-4644-897C-8858BE1A395C}" srcOrd="0" destOrd="0" presId="urn:microsoft.com/office/officeart/2005/8/layout/process4"/>
    <dgm:cxn modelId="{38BB38A0-371C-4171-A1BF-DB14C544E34A}" type="presParOf" srcId="{3BECC8FA-CA61-4644-897C-8858BE1A395C}" destId="{21077004-566A-42E9-A663-87C938CCA035}" srcOrd="0" destOrd="0" presId="urn:microsoft.com/office/officeart/2005/8/layout/process4"/>
    <dgm:cxn modelId="{35B9D1AF-AB29-4DD9-8A03-B6F43781DA69}" type="presParOf" srcId="{3BECC8FA-CA61-4644-897C-8858BE1A395C}" destId="{715399B7-EAC3-47C0-84F9-1399138D8A9D}" srcOrd="1" destOrd="0" presId="urn:microsoft.com/office/officeart/2005/8/layout/process4"/>
    <dgm:cxn modelId="{BBC53627-40E5-4D5B-BF00-C98E3D716460}" type="presParOf" srcId="{3BECC8FA-CA61-4644-897C-8858BE1A395C}" destId="{21980BCD-98E7-4AB1-B20B-D6EF219D7C76}" srcOrd="2" destOrd="0" presId="urn:microsoft.com/office/officeart/2005/8/layout/process4"/>
    <dgm:cxn modelId="{4FE34AC9-90DE-4697-A049-16ED464A623A}" type="presParOf" srcId="{21980BCD-98E7-4AB1-B20B-D6EF219D7C76}" destId="{F7297E10-F350-47D7-9556-45DE5E6A3907}" srcOrd="0" destOrd="0" presId="urn:microsoft.com/office/officeart/2005/8/layout/process4"/>
    <dgm:cxn modelId="{533A0844-8566-4D6A-92B0-7E43EA73BAF3}" type="presParOf" srcId="{21980BCD-98E7-4AB1-B20B-D6EF219D7C76}" destId="{8033BB69-C8E7-4FA4-BFEF-5B8F430AE7E7}" srcOrd="1" destOrd="0" presId="urn:microsoft.com/office/officeart/2005/8/layout/process4"/>
    <dgm:cxn modelId="{DE2AB46B-BD81-4D77-B391-6CB3CAB6367E}" type="presParOf" srcId="{521C30BE-C083-4161-8F17-618A508E9445}" destId="{BF8F629E-396D-4B23-9CE4-9843B1CDD885}" srcOrd="1" destOrd="0" presId="urn:microsoft.com/office/officeart/2005/8/layout/process4"/>
    <dgm:cxn modelId="{8511BB8D-49BC-45F5-996E-73289DA4F128}" type="presParOf" srcId="{521C30BE-C083-4161-8F17-618A508E9445}" destId="{9165EE08-0B5E-48E4-BB2C-DCCE23EDFF5E}" srcOrd="2" destOrd="0" presId="urn:microsoft.com/office/officeart/2005/8/layout/process4"/>
    <dgm:cxn modelId="{609F0F44-F7B6-49D0-8029-1DA2B9447EB4}" type="presParOf" srcId="{9165EE08-0B5E-48E4-BB2C-DCCE23EDFF5E}" destId="{DFB52578-E811-444C-8F14-449B947650D0}" srcOrd="0" destOrd="0" presId="urn:microsoft.com/office/officeart/2005/8/layout/process4"/>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46B906C-7DD6-49CE-9E92-8BB635260656}" type="doc">
      <dgm:prSet loTypeId="urn:microsoft.com/office/officeart/2005/8/layout/hList1" loCatId="list" qsTypeId="urn:microsoft.com/office/officeart/2005/8/quickstyle/simple1" qsCatId="simple" csTypeId="urn:microsoft.com/office/officeart/2005/8/colors/colorful2" csCatId="colorful" phldr="1"/>
      <dgm:spPr/>
      <dgm:t>
        <a:bodyPr/>
        <a:lstStyle/>
        <a:p>
          <a:endParaRPr lang="de-DE"/>
        </a:p>
      </dgm:t>
    </dgm:pt>
    <dgm:pt modelId="{82C1F8F8-50C3-484E-9C21-DA993991EC18}">
      <dgm:prSet phldrT="[Text]"/>
      <dgm:spPr/>
      <dgm:t>
        <a:bodyPr/>
        <a:lstStyle/>
        <a:p>
          <a:pPr>
            <a:buNone/>
          </a:pPr>
          <a:r>
            <a:rPr lang="de-DE" u="sng" dirty="0"/>
            <a:t>Offene Fragen</a:t>
          </a:r>
          <a:endParaRPr lang="de-DE" dirty="0"/>
        </a:p>
      </dgm:t>
    </dgm:pt>
    <dgm:pt modelId="{06F85BA6-046F-41AE-8385-BE5F3F466CE6}" type="parTrans" cxnId="{61D492E4-A56D-4FC5-B285-7BF6484FC7B2}">
      <dgm:prSet/>
      <dgm:spPr/>
      <dgm:t>
        <a:bodyPr/>
        <a:lstStyle/>
        <a:p>
          <a:endParaRPr lang="de-DE"/>
        </a:p>
      </dgm:t>
    </dgm:pt>
    <dgm:pt modelId="{0CBCAFAA-0BCF-43B0-8232-FE8521FE41D5}" type="sibTrans" cxnId="{61D492E4-A56D-4FC5-B285-7BF6484FC7B2}">
      <dgm:prSet/>
      <dgm:spPr/>
      <dgm:t>
        <a:bodyPr/>
        <a:lstStyle/>
        <a:p>
          <a:endParaRPr lang="de-DE"/>
        </a:p>
      </dgm:t>
    </dgm:pt>
    <dgm:pt modelId="{41C71E33-72F0-4C7B-8A5B-FE4FE470B11B}">
      <dgm:prSet/>
      <dgm:spPr/>
      <dgm:t>
        <a:bodyPr/>
        <a:lstStyle/>
        <a:p>
          <a:r>
            <a:rPr lang="de-DE" dirty="0"/>
            <a:t>Assoziationen zum Begriff „Fehler“</a:t>
          </a:r>
        </a:p>
      </dgm:t>
    </dgm:pt>
    <dgm:pt modelId="{FFAACC7B-2963-4273-9472-388A1582D383}" type="parTrans" cxnId="{1C1BF412-7C21-4061-8F51-8905C8AEBB8B}">
      <dgm:prSet/>
      <dgm:spPr/>
      <dgm:t>
        <a:bodyPr/>
        <a:lstStyle/>
        <a:p>
          <a:endParaRPr lang="de-DE"/>
        </a:p>
      </dgm:t>
    </dgm:pt>
    <dgm:pt modelId="{5BC8E511-FBB7-402F-875E-1CF3335C3269}" type="sibTrans" cxnId="{1C1BF412-7C21-4061-8F51-8905C8AEBB8B}">
      <dgm:prSet/>
      <dgm:spPr/>
      <dgm:t>
        <a:bodyPr/>
        <a:lstStyle/>
        <a:p>
          <a:endParaRPr lang="de-DE"/>
        </a:p>
      </dgm:t>
    </dgm:pt>
    <dgm:pt modelId="{88F61C5B-8F48-4CD9-B2B0-C7B5B3F83B99}">
      <dgm:prSet/>
      <dgm:spPr/>
      <dgm:t>
        <a:bodyPr/>
        <a:lstStyle/>
        <a:p>
          <a:r>
            <a:rPr lang="de-DE" dirty="0"/>
            <a:t>Kommunikationswege</a:t>
          </a:r>
        </a:p>
      </dgm:t>
    </dgm:pt>
    <dgm:pt modelId="{FD8F8098-0CC6-4F60-9221-D011CF024B65}" type="parTrans" cxnId="{4243CA5E-EC0E-466D-B8F4-D4C1CFEDD348}">
      <dgm:prSet/>
      <dgm:spPr/>
      <dgm:t>
        <a:bodyPr/>
        <a:lstStyle/>
        <a:p>
          <a:endParaRPr lang="de-DE"/>
        </a:p>
      </dgm:t>
    </dgm:pt>
    <dgm:pt modelId="{5891B7A0-FF41-4325-8D78-8913BA1D5DF7}" type="sibTrans" cxnId="{4243CA5E-EC0E-466D-B8F4-D4C1CFEDD348}">
      <dgm:prSet/>
      <dgm:spPr/>
      <dgm:t>
        <a:bodyPr/>
        <a:lstStyle/>
        <a:p>
          <a:endParaRPr lang="de-DE"/>
        </a:p>
      </dgm:t>
    </dgm:pt>
    <dgm:pt modelId="{E56179B8-EDB2-479D-8521-BB19BFBDD18B}">
      <dgm:prSet/>
      <dgm:spPr/>
      <dgm:t>
        <a:bodyPr/>
        <a:lstStyle/>
        <a:p>
          <a:r>
            <a:rPr lang="de-DE" dirty="0"/>
            <a:t>Wünsche zum Umgang mit Fehlern</a:t>
          </a:r>
        </a:p>
      </dgm:t>
    </dgm:pt>
    <dgm:pt modelId="{3BFA7432-F628-4379-82AD-35A5BD1EF26B}" type="parTrans" cxnId="{42BAED5D-9AEB-4A23-B73D-245851E30731}">
      <dgm:prSet/>
      <dgm:spPr/>
      <dgm:t>
        <a:bodyPr/>
        <a:lstStyle/>
        <a:p>
          <a:endParaRPr lang="de-DE"/>
        </a:p>
      </dgm:t>
    </dgm:pt>
    <dgm:pt modelId="{C878D806-715A-40B5-B620-E1F6E1549F27}" type="sibTrans" cxnId="{42BAED5D-9AEB-4A23-B73D-245851E30731}">
      <dgm:prSet/>
      <dgm:spPr/>
      <dgm:t>
        <a:bodyPr/>
        <a:lstStyle/>
        <a:p>
          <a:endParaRPr lang="de-DE"/>
        </a:p>
      </dgm:t>
    </dgm:pt>
    <dgm:pt modelId="{2B8F7731-AFBB-4E4B-85B4-D81ACCE41C78}">
      <dgm:prSet/>
      <dgm:spPr/>
      <dgm:t>
        <a:bodyPr/>
        <a:lstStyle/>
        <a:p>
          <a:pPr>
            <a:buFont typeface="Tw Cen MT" panose="020B0602020104020603" pitchFamily="34" charset="0"/>
            <a:buNone/>
          </a:pPr>
          <a:r>
            <a:rPr lang="de-DE" u="sng" dirty="0"/>
            <a:t>Bewertungsfragen nach Likert</a:t>
          </a:r>
          <a:r>
            <a:rPr lang="de-DE" dirty="0"/>
            <a:t> </a:t>
          </a:r>
          <a:br>
            <a:rPr lang="de-DE" dirty="0"/>
          </a:br>
          <a:r>
            <a:rPr lang="de-DE" dirty="0"/>
            <a:t>(5-Punkte-Skala)</a:t>
          </a:r>
        </a:p>
      </dgm:t>
    </dgm:pt>
    <dgm:pt modelId="{709C4081-A5A2-48D1-969B-E6B47AA3E472}" type="parTrans" cxnId="{6FB2B17D-DB31-4E23-8925-75A3F775265B}">
      <dgm:prSet/>
      <dgm:spPr/>
      <dgm:t>
        <a:bodyPr/>
        <a:lstStyle/>
        <a:p>
          <a:endParaRPr lang="de-DE"/>
        </a:p>
      </dgm:t>
    </dgm:pt>
    <dgm:pt modelId="{190598B4-2EBA-4A7C-A618-5EA7AF9411A2}" type="sibTrans" cxnId="{6FB2B17D-DB31-4E23-8925-75A3F775265B}">
      <dgm:prSet/>
      <dgm:spPr/>
      <dgm:t>
        <a:bodyPr/>
        <a:lstStyle/>
        <a:p>
          <a:endParaRPr lang="de-DE"/>
        </a:p>
      </dgm:t>
    </dgm:pt>
    <dgm:pt modelId="{6D337393-81E5-4581-B2D7-26881F1DB870}">
      <dgm:prSet/>
      <dgm:spPr/>
      <dgm:t>
        <a:bodyPr/>
        <a:lstStyle/>
        <a:p>
          <a:r>
            <a:rPr lang="de-DE" dirty="0"/>
            <a:t>Fehler-Mindset</a:t>
          </a:r>
        </a:p>
      </dgm:t>
    </dgm:pt>
    <dgm:pt modelId="{A9D44B92-ECA5-409B-B3F0-FCA66B401B43}" type="parTrans" cxnId="{2B1DF09A-A9ED-495E-89EB-30F7E18079C2}">
      <dgm:prSet/>
      <dgm:spPr/>
      <dgm:t>
        <a:bodyPr/>
        <a:lstStyle/>
        <a:p>
          <a:endParaRPr lang="de-DE"/>
        </a:p>
      </dgm:t>
    </dgm:pt>
    <dgm:pt modelId="{3ECF624A-C455-40E2-BC3F-9BEBEED741A0}" type="sibTrans" cxnId="{2B1DF09A-A9ED-495E-89EB-30F7E18079C2}">
      <dgm:prSet/>
      <dgm:spPr/>
      <dgm:t>
        <a:bodyPr/>
        <a:lstStyle/>
        <a:p>
          <a:endParaRPr lang="de-DE"/>
        </a:p>
      </dgm:t>
    </dgm:pt>
    <dgm:pt modelId="{4FA9DEA6-F23B-498A-9B9D-B2513D9F4A92}">
      <dgm:prSet/>
      <dgm:spPr/>
      <dgm:t>
        <a:bodyPr/>
        <a:lstStyle/>
        <a:p>
          <a:pPr>
            <a:buFont typeface="Tw Cen MT" panose="020B0602020104020603" pitchFamily="34" charset="0"/>
            <a:buNone/>
          </a:pPr>
          <a:r>
            <a:rPr lang="de-DE" u="sng" dirty="0"/>
            <a:t>Rangfolge</a:t>
          </a:r>
          <a:endParaRPr lang="de-DE" dirty="0"/>
        </a:p>
      </dgm:t>
    </dgm:pt>
    <dgm:pt modelId="{909FD51D-98AE-41FB-9572-C243D1BEE712}" type="parTrans" cxnId="{D7007DDA-0894-47EA-9BA7-96950CEDC197}">
      <dgm:prSet/>
      <dgm:spPr/>
      <dgm:t>
        <a:bodyPr/>
        <a:lstStyle/>
        <a:p>
          <a:endParaRPr lang="de-DE"/>
        </a:p>
      </dgm:t>
    </dgm:pt>
    <dgm:pt modelId="{6C68BAE1-0C7C-4D5A-ACFD-8C98C6A5FE0D}" type="sibTrans" cxnId="{D7007DDA-0894-47EA-9BA7-96950CEDC197}">
      <dgm:prSet/>
      <dgm:spPr/>
      <dgm:t>
        <a:bodyPr/>
        <a:lstStyle/>
        <a:p>
          <a:endParaRPr lang="de-DE"/>
        </a:p>
      </dgm:t>
    </dgm:pt>
    <dgm:pt modelId="{71D0FC9F-78D9-40FF-8071-AC0C1C402A36}">
      <dgm:prSet/>
      <dgm:spPr/>
      <dgm:t>
        <a:bodyPr/>
        <a:lstStyle/>
        <a:p>
          <a:r>
            <a:rPr lang="de-DE" dirty="0"/>
            <a:t>Einfluss auf Fehlerkommunikation</a:t>
          </a:r>
        </a:p>
      </dgm:t>
    </dgm:pt>
    <dgm:pt modelId="{68D3F558-362F-44A3-BBBD-2D7DD87E8AEA}" type="parTrans" cxnId="{C581F39F-FE06-4672-B9B8-D8373B6BCBC9}">
      <dgm:prSet/>
      <dgm:spPr/>
      <dgm:t>
        <a:bodyPr/>
        <a:lstStyle/>
        <a:p>
          <a:endParaRPr lang="de-DE"/>
        </a:p>
      </dgm:t>
    </dgm:pt>
    <dgm:pt modelId="{7AC67C4B-B1F4-428F-9C84-2E63E3731613}" type="sibTrans" cxnId="{C581F39F-FE06-4672-B9B8-D8373B6BCBC9}">
      <dgm:prSet/>
      <dgm:spPr/>
      <dgm:t>
        <a:bodyPr/>
        <a:lstStyle/>
        <a:p>
          <a:endParaRPr lang="de-DE"/>
        </a:p>
      </dgm:t>
    </dgm:pt>
    <dgm:pt modelId="{A202E513-33B9-4587-AA5D-A70F84D672F9}">
      <dgm:prSet/>
      <dgm:spPr/>
      <dgm:t>
        <a:bodyPr/>
        <a:lstStyle/>
        <a:p>
          <a:endParaRPr lang="de-DE" dirty="0"/>
        </a:p>
      </dgm:t>
    </dgm:pt>
    <dgm:pt modelId="{E9E07743-60C9-4490-BEB2-9D0A18AA0058}" type="parTrans" cxnId="{BE4AA474-C2CB-4495-93C5-4DD327E6C844}">
      <dgm:prSet/>
      <dgm:spPr/>
      <dgm:t>
        <a:bodyPr/>
        <a:lstStyle/>
        <a:p>
          <a:endParaRPr lang="de-DE"/>
        </a:p>
      </dgm:t>
    </dgm:pt>
    <dgm:pt modelId="{B4FD7753-7651-4146-8C14-373F3233FD17}" type="sibTrans" cxnId="{BE4AA474-C2CB-4495-93C5-4DD327E6C844}">
      <dgm:prSet/>
      <dgm:spPr/>
      <dgm:t>
        <a:bodyPr/>
        <a:lstStyle/>
        <a:p>
          <a:endParaRPr lang="de-DE"/>
        </a:p>
      </dgm:t>
    </dgm:pt>
    <dgm:pt modelId="{B7049967-58DA-41A6-8C27-CE4D3292540D}">
      <dgm:prSet/>
      <dgm:spPr/>
      <dgm:t>
        <a:bodyPr/>
        <a:lstStyle/>
        <a:p>
          <a:r>
            <a:rPr lang="de-DE" dirty="0"/>
            <a:t>Rangfolge von „1 – höchsten Einfluss“ bis „10 – geringster Einfluss“</a:t>
          </a:r>
        </a:p>
      </dgm:t>
    </dgm:pt>
    <dgm:pt modelId="{9ACF5077-8C28-430C-BE12-3D47EA7183A7}" type="parTrans" cxnId="{01D522B7-FD00-44B3-A06A-3F45F642571B}">
      <dgm:prSet/>
      <dgm:spPr/>
      <dgm:t>
        <a:bodyPr/>
        <a:lstStyle/>
        <a:p>
          <a:endParaRPr lang="de-DE"/>
        </a:p>
      </dgm:t>
    </dgm:pt>
    <dgm:pt modelId="{0C7B6825-737C-41D6-87DF-564C3F912B05}" type="sibTrans" cxnId="{01D522B7-FD00-44B3-A06A-3F45F642571B}">
      <dgm:prSet/>
      <dgm:spPr/>
      <dgm:t>
        <a:bodyPr/>
        <a:lstStyle/>
        <a:p>
          <a:endParaRPr lang="de-DE"/>
        </a:p>
      </dgm:t>
    </dgm:pt>
    <dgm:pt modelId="{0247BBD5-5854-470D-8A21-E3AC7D825C9B}" type="pres">
      <dgm:prSet presAssocID="{646B906C-7DD6-49CE-9E92-8BB635260656}" presName="Name0" presStyleCnt="0">
        <dgm:presLayoutVars>
          <dgm:dir/>
          <dgm:animLvl val="lvl"/>
          <dgm:resizeHandles val="exact"/>
        </dgm:presLayoutVars>
      </dgm:prSet>
      <dgm:spPr/>
    </dgm:pt>
    <dgm:pt modelId="{2DF7BC7B-5374-4E89-B89D-415F116689E8}" type="pres">
      <dgm:prSet presAssocID="{82C1F8F8-50C3-484E-9C21-DA993991EC18}" presName="composite" presStyleCnt="0"/>
      <dgm:spPr/>
    </dgm:pt>
    <dgm:pt modelId="{A9F91C9B-B09E-40F6-9F77-D1A85DB219DF}" type="pres">
      <dgm:prSet presAssocID="{82C1F8F8-50C3-484E-9C21-DA993991EC18}" presName="parTx" presStyleLbl="alignNode1" presStyleIdx="0" presStyleCnt="3">
        <dgm:presLayoutVars>
          <dgm:chMax val="0"/>
          <dgm:chPref val="0"/>
          <dgm:bulletEnabled val="1"/>
        </dgm:presLayoutVars>
      </dgm:prSet>
      <dgm:spPr/>
    </dgm:pt>
    <dgm:pt modelId="{0B3EEF1C-0C29-476D-AF76-67E4DFC49985}" type="pres">
      <dgm:prSet presAssocID="{82C1F8F8-50C3-484E-9C21-DA993991EC18}" presName="desTx" presStyleLbl="alignAccFollowNode1" presStyleIdx="0" presStyleCnt="3">
        <dgm:presLayoutVars>
          <dgm:bulletEnabled val="1"/>
        </dgm:presLayoutVars>
      </dgm:prSet>
      <dgm:spPr/>
    </dgm:pt>
    <dgm:pt modelId="{637954E6-FD18-4C87-95FE-53F1397B7377}" type="pres">
      <dgm:prSet presAssocID="{0CBCAFAA-0BCF-43B0-8232-FE8521FE41D5}" presName="space" presStyleCnt="0"/>
      <dgm:spPr/>
    </dgm:pt>
    <dgm:pt modelId="{118BB5D6-B82E-4FAB-A2A6-F520C7A6296F}" type="pres">
      <dgm:prSet presAssocID="{2B8F7731-AFBB-4E4B-85B4-D81ACCE41C78}" presName="composite" presStyleCnt="0"/>
      <dgm:spPr/>
    </dgm:pt>
    <dgm:pt modelId="{ADE4D21F-1B4D-414E-B760-5910910BACE6}" type="pres">
      <dgm:prSet presAssocID="{2B8F7731-AFBB-4E4B-85B4-D81ACCE41C78}" presName="parTx" presStyleLbl="alignNode1" presStyleIdx="1" presStyleCnt="3">
        <dgm:presLayoutVars>
          <dgm:chMax val="0"/>
          <dgm:chPref val="0"/>
          <dgm:bulletEnabled val="1"/>
        </dgm:presLayoutVars>
      </dgm:prSet>
      <dgm:spPr/>
    </dgm:pt>
    <dgm:pt modelId="{C754FE17-90B7-4F4D-B724-3894E7A68000}" type="pres">
      <dgm:prSet presAssocID="{2B8F7731-AFBB-4E4B-85B4-D81ACCE41C78}" presName="desTx" presStyleLbl="alignAccFollowNode1" presStyleIdx="1" presStyleCnt="3">
        <dgm:presLayoutVars>
          <dgm:bulletEnabled val="1"/>
        </dgm:presLayoutVars>
      </dgm:prSet>
      <dgm:spPr/>
    </dgm:pt>
    <dgm:pt modelId="{2CFAD190-155C-4533-A1BE-5E1E0EAB1C1A}" type="pres">
      <dgm:prSet presAssocID="{190598B4-2EBA-4A7C-A618-5EA7AF9411A2}" presName="space" presStyleCnt="0"/>
      <dgm:spPr/>
    </dgm:pt>
    <dgm:pt modelId="{BDA01496-ECBF-40D9-8D5D-EE31B51F8DCA}" type="pres">
      <dgm:prSet presAssocID="{4FA9DEA6-F23B-498A-9B9D-B2513D9F4A92}" presName="composite" presStyleCnt="0"/>
      <dgm:spPr/>
    </dgm:pt>
    <dgm:pt modelId="{F7B1DA5A-4995-4B9D-B719-AD259EA67789}" type="pres">
      <dgm:prSet presAssocID="{4FA9DEA6-F23B-498A-9B9D-B2513D9F4A92}" presName="parTx" presStyleLbl="alignNode1" presStyleIdx="2" presStyleCnt="3">
        <dgm:presLayoutVars>
          <dgm:chMax val="0"/>
          <dgm:chPref val="0"/>
          <dgm:bulletEnabled val="1"/>
        </dgm:presLayoutVars>
      </dgm:prSet>
      <dgm:spPr/>
    </dgm:pt>
    <dgm:pt modelId="{C1351A75-F353-4616-906A-4AA569C846AF}" type="pres">
      <dgm:prSet presAssocID="{4FA9DEA6-F23B-498A-9B9D-B2513D9F4A92}" presName="desTx" presStyleLbl="alignAccFollowNode1" presStyleIdx="2" presStyleCnt="3">
        <dgm:presLayoutVars>
          <dgm:bulletEnabled val="1"/>
        </dgm:presLayoutVars>
      </dgm:prSet>
      <dgm:spPr/>
    </dgm:pt>
  </dgm:ptLst>
  <dgm:cxnLst>
    <dgm:cxn modelId="{3DF88E07-565F-43B8-97EF-73E9BA41A494}" type="presOf" srcId="{88F61C5B-8F48-4CD9-B2B0-C7B5B3F83B99}" destId="{0B3EEF1C-0C29-476D-AF76-67E4DFC49985}" srcOrd="0" destOrd="1" presId="urn:microsoft.com/office/officeart/2005/8/layout/hList1"/>
    <dgm:cxn modelId="{4953C40F-56E4-4EF1-B6F7-4D3C7F9E8C93}" type="presOf" srcId="{4FA9DEA6-F23B-498A-9B9D-B2513D9F4A92}" destId="{F7B1DA5A-4995-4B9D-B719-AD259EA67789}" srcOrd="0" destOrd="0" presId="urn:microsoft.com/office/officeart/2005/8/layout/hList1"/>
    <dgm:cxn modelId="{6168BB12-837F-40E7-BA34-11F3ADA93DED}" type="presOf" srcId="{41C71E33-72F0-4C7B-8A5B-FE4FE470B11B}" destId="{0B3EEF1C-0C29-476D-AF76-67E4DFC49985}" srcOrd="0" destOrd="0" presId="urn:microsoft.com/office/officeart/2005/8/layout/hList1"/>
    <dgm:cxn modelId="{1C1BF412-7C21-4061-8F51-8905C8AEBB8B}" srcId="{82C1F8F8-50C3-484E-9C21-DA993991EC18}" destId="{41C71E33-72F0-4C7B-8A5B-FE4FE470B11B}" srcOrd="0" destOrd="0" parTransId="{FFAACC7B-2963-4273-9472-388A1582D383}" sibTransId="{5BC8E511-FBB7-402F-875E-1CF3335C3269}"/>
    <dgm:cxn modelId="{70B7662A-CE8A-434B-8349-660A25C30030}" type="presOf" srcId="{6D337393-81E5-4581-B2D7-26881F1DB870}" destId="{C754FE17-90B7-4F4D-B724-3894E7A68000}" srcOrd="0" destOrd="0" presId="urn:microsoft.com/office/officeart/2005/8/layout/hList1"/>
    <dgm:cxn modelId="{D45A5236-6AC1-49E7-BDB4-9D0DA8E274A3}" type="presOf" srcId="{71D0FC9F-78D9-40FF-8071-AC0C1C402A36}" destId="{C1351A75-F353-4616-906A-4AA569C846AF}" srcOrd="0" destOrd="0" presId="urn:microsoft.com/office/officeart/2005/8/layout/hList1"/>
    <dgm:cxn modelId="{42BAED5D-9AEB-4A23-B73D-245851E30731}" srcId="{82C1F8F8-50C3-484E-9C21-DA993991EC18}" destId="{E56179B8-EDB2-479D-8521-BB19BFBDD18B}" srcOrd="2" destOrd="0" parTransId="{3BFA7432-F628-4379-82AD-35A5BD1EF26B}" sibTransId="{C878D806-715A-40B5-B620-E1F6E1549F27}"/>
    <dgm:cxn modelId="{4243CA5E-EC0E-466D-B8F4-D4C1CFEDD348}" srcId="{82C1F8F8-50C3-484E-9C21-DA993991EC18}" destId="{88F61C5B-8F48-4CD9-B2B0-C7B5B3F83B99}" srcOrd="1" destOrd="0" parTransId="{FD8F8098-0CC6-4F60-9221-D011CF024B65}" sibTransId="{5891B7A0-FF41-4325-8D78-8913BA1D5DF7}"/>
    <dgm:cxn modelId="{E8E28043-79A4-4C65-8A91-059A9512C26F}" type="presOf" srcId="{B7049967-58DA-41A6-8C27-CE4D3292540D}" destId="{C1351A75-F353-4616-906A-4AA569C846AF}" srcOrd="0" destOrd="1" presId="urn:microsoft.com/office/officeart/2005/8/layout/hList1"/>
    <dgm:cxn modelId="{5C469554-538D-4BAB-B054-7DB3FD97060D}" type="presOf" srcId="{A202E513-33B9-4587-AA5D-A70F84D672F9}" destId="{C1351A75-F353-4616-906A-4AA569C846AF}" srcOrd="0" destOrd="2" presId="urn:microsoft.com/office/officeart/2005/8/layout/hList1"/>
    <dgm:cxn modelId="{BE4AA474-C2CB-4495-93C5-4DD327E6C844}" srcId="{4FA9DEA6-F23B-498A-9B9D-B2513D9F4A92}" destId="{A202E513-33B9-4587-AA5D-A70F84D672F9}" srcOrd="2" destOrd="0" parTransId="{E9E07743-60C9-4490-BEB2-9D0A18AA0058}" sibTransId="{B4FD7753-7651-4146-8C14-373F3233FD17}"/>
    <dgm:cxn modelId="{6FB2B17D-DB31-4E23-8925-75A3F775265B}" srcId="{646B906C-7DD6-49CE-9E92-8BB635260656}" destId="{2B8F7731-AFBB-4E4B-85B4-D81ACCE41C78}" srcOrd="1" destOrd="0" parTransId="{709C4081-A5A2-48D1-969B-E6B47AA3E472}" sibTransId="{190598B4-2EBA-4A7C-A618-5EA7AF9411A2}"/>
    <dgm:cxn modelId="{93E1C77E-E2DD-490A-BA0C-1C18FA32CF4F}" type="presOf" srcId="{2B8F7731-AFBB-4E4B-85B4-D81ACCE41C78}" destId="{ADE4D21F-1B4D-414E-B760-5910910BACE6}" srcOrd="0" destOrd="0" presId="urn:microsoft.com/office/officeart/2005/8/layout/hList1"/>
    <dgm:cxn modelId="{2B1DF09A-A9ED-495E-89EB-30F7E18079C2}" srcId="{2B8F7731-AFBB-4E4B-85B4-D81ACCE41C78}" destId="{6D337393-81E5-4581-B2D7-26881F1DB870}" srcOrd="0" destOrd="0" parTransId="{A9D44B92-ECA5-409B-B3F0-FCA66B401B43}" sibTransId="{3ECF624A-C455-40E2-BC3F-9BEBEED741A0}"/>
    <dgm:cxn modelId="{C581F39F-FE06-4672-B9B8-D8373B6BCBC9}" srcId="{4FA9DEA6-F23B-498A-9B9D-B2513D9F4A92}" destId="{71D0FC9F-78D9-40FF-8071-AC0C1C402A36}" srcOrd="0" destOrd="0" parTransId="{68D3F558-362F-44A3-BBBD-2D7DD87E8AEA}" sibTransId="{7AC67C4B-B1F4-428F-9C84-2E63E3731613}"/>
    <dgm:cxn modelId="{01D522B7-FD00-44B3-A06A-3F45F642571B}" srcId="{4FA9DEA6-F23B-498A-9B9D-B2513D9F4A92}" destId="{B7049967-58DA-41A6-8C27-CE4D3292540D}" srcOrd="1" destOrd="0" parTransId="{9ACF5077-8C28-430C-BE12-3D47EA7183A7}" sibTransId="{0C7B6825-737C-41D6-87DF-564C3F912B05}"/>
    <dgm:cxn modelId="{9DA8FECA-295C-4CC3-A19C-2579C4675C06}" type="presOf" srcId="{82C1F8F8-50C3-484E-9C21-DA993991EC18}" destId="{A9F91C9B-B09E-40F6-9F77-D1A85DB219DF}" srcOrd="0" destOrd="0" presId="urn:microsoft.com/office/officeart/2005/8/layout/hList1"/>
    <dgm:cxn modelId="{10E5A0D7-B766-4CC9-A3B6-18BF07C77C57}" type="presOf" srcId="{646B906C-7DD6-49CE-9E92-8BB635260656}" destId="{0247BBD5-5854-470D-8A21-E3AC7D825C9B}" srcOrd="0" destOrd="0" presId="urn:microsoft.com/office/officeart/2005/8/layout/hList1"/>
    <dgm:cxn modelId="{D7007DDA-0894-47EA-9BA7-96950CEDC197}" srcId="{646B906C-7DD6-49CE-9E92-8BB635260656}" destId="{4FA9DEA6-F23B-498A-9B9D-B2513D9F4A92}" srcOrd="2" destOrd="0" parTransId="{909FD51D-98AE-41FB-9572-C243D1BEE712}" sibTransId="{6C68BAE1-0C7C-4D5A-ACFD-8C98C6A5FE0D}"/>
    <dgm:cxn modelId="{61D492E4-A56D-4FC5-B285-7BF6484FC7B2}" srcId="{646B906C-7DD6-49CE-9E92-8BB635260656}" destId="{82C1F8F8-50C3-484E-9C21-DA993991EC18}" srcOrd="0" destOrd="0" parTransId="{06F85BA6-046F-41AE-8385-BE5F3F466CE6}" sibTransId="{0CBCAFAA-0BCF-43B0-8232-FE8521FE41D5}"/>
    <dgm:cxn modelId="{78929DE4-6F2F-419E-BA11-4B04AE192B3A}" type="presOf" srcId="{E56179B8-EDB2-479D-8521-BB19BFBDD18B}" destId="{0B3EEF1C-0C29-476D-AF76-67E4DFC49985}" srcOrd="0" destOrd="2" presId="urn:microsoft.com/office/officeart/2005/8/layout/hList1"/>
    <dgm:cxn modelId="{1C1EB5F7-67B3-4093-BA46-FB383AC31484}" type="presParOf" srcId="{0247BBD5-5854-470D-8A21-E3AC7D825C9B}" destId="{2DF7BC7B-5374-4E89-B89D-415F116689E8}" srcOrd="0" destOrd="0" presId="urn:microsoft.com/office/officeart/2005/8/layout/hList1"/>
    <dgm:cxn modelId="{CDA15214-DDA4-417F-B218-7EE04A1F1FBD}" type="presParOf" srcId="{2DF7BC7B-5374-4E89-B89D-415F116689E8}" destId="{A9F91C9B-B09E-40F6-9F77-D1A85DB219DF}" srcOrd="0" destOrd="0" presId="urn:microsoft.com/office/officeart/2005/8/layout/hList1"/>
    <dgm:cxn modelId="{9D215479-78B7-4343-A259-044557D5F1DC}" type="presParOf" srcId="{2DF7BC7B-5374-4E89-B89D-415F116689E8}" destId="{0B3EEF1C-0C29-476D-AF76-67E4DFC49985}" srcOrd="1" destOrd="0" presId="urn:microsoft.com/office/officeart/2005/8/layout/hList1"/>
    <dgm:cxn modelId="{35CCB8D2-9CDD-4C53-9338-C121F92C8BD2}" type="presParOf" srcId="{0247BBD5-5854-470D-8A21-E3AC7D825C9B}" destId="{637954E6-FD18-4C87-95FE-53F1397B7377}" srcOrd="1" destOrd="0" presId="urn:microsoft.com/office/officeart/2005/8/layout/hList1"/>
    <dgm:cxn modelId="{38C31320-0D77-4CA0-82FB-9668DC3261AF}" type="presParOf" srcId="{0247BBD5-5854-470D-8A21-E3AC7D825C9B}" destId="{118BB5D6-B82E-4FAB-A2A6-F520C7A6296F}" srcOrd="2" destOrd="0" presId="urn:microsoft.com/office/officeart/2005/8/layout/hList1"/>
    <dgm:cxn modelId="{5C6F652D-9DE8-4B56-9379-57DDE655E499}" type="presParOf" srcId="{118BB5D6-B82E-4FAB-A2A6-F520C7A6296F}" destId="{ADE4D21F-1B4D-414E-B760-5910910BACE6}" srcOrd="0" destOrd="0" presId="urn:microsoft.com/office/officeart/2005/8/layout/hList1"/>
    <dgm:cxn modelId="{C6D5580A-7756-477B-ABEC-ED7BD9378A7F}" type="presParOf" srcId="{118BB5D6-B82E-4FAB-A2A6-F520C7A6296F}" destId="{C754FE17-90B7-4F4D-B724-3894E7A68000}" srcOrd="1" destOrd="0" presId="urn:microsoft.com/office/officeart/2005/8/layout/hList1"/>
    <dgm:cxn modelId="{D7ECCB9E-DD35-46EB-98E0-519D96F7FBE7}" type="presParOf" srcId="{0247BBD5-5854-470D-8A21-E3AC7D825C9B}" destId="{2CFAD190-155C-4533-A1BE-5E1E0EAB1C1A}" srcOrd="3" destOrd="0" presId="urn:microsoft.com/office/officeart/2005/8/layout/hList1"/>
    <dgm:cxn modelId="{6CF43C30-0AE6-4E7C-BBCF-5A3B83388EF7}" type="presParOf" srcId="{0247BBD5-5854-470D-8A21-E3AC7D825C9B}" destId="{BDA01496-ECBF-40D9-8D5D-EE31B51F8DCA}" srcOrd="4" destOrd="0" presId="urn:microsoft.com/office/officeart/2005/8/layout/hList1"/>
    <dgm:cxn modelId="{24B09A05-7C8D-486D-9A39-33005A3A346A}" type="presParOf" srcId="{BDA01496-ECBF-40D9-8D5D-EE31B51F8DCA}" destId="{F7B1DA5A-4995-4B9D-B719-AD259EA67789}" srcOrd="0" destOrd="0" presId="urn:microsoft.com/office/officeart/2005/8/layout/hList1"/>
    <dgm:cxn modelId="{D04611FD-160D-4D65-8E8F-5B68F5FA2FF6}" type="presParOf" srcId="{BDA01496-ECBF-40D9-8D5D-EE31B51F8DCA}" destId="{C1351A75-F353-4616-906A-4AA569C846AF}" srcOrd="1" destOrd="0" presId="urn:microsoft.com/office/officeart/2005/8/layout/hLis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3ADBFAE-89D4-466B-9467-8B4C023D8F76}"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de-DE"/>
        </a:p>
      </dgm:t>
    </dgm:pt>
    <dgm:pt modelId="{37A8568D-F98D-49C1-B586-31E145BA6D93}">
      <dgm:prSet phldrT="[Text]"/>
      <dgm:spPr/>
      <dgm:t>
        <a:bodyPr/>
        <a:lstStyle/>
        <a:p>
          <a:pPr>
            <a:buNone/>
          </a:pPr>
          <a:r>
            <a:rPr lang="de-DE" dirty="0"/>
            <a:t>Fehlerbewusstsein</a:t>
          </a:r>
        </a:p>
      </dgm:t>
    </dgm:pt>
    <dgm:pt modelId="{B5DC22F8-70EE-4A20-8523-6F5CA5D83D33}" type="parTrans" cxnId="{5810DF55-92F6-49E5-87DB-D6C11A358597}">
      <dgm:prSet/>
      <dgm:spPr/>
      <dgm:t>
        <a:bodyPr/>
        <a:lstStyle/>
        <a:p>
          <a:endParaRPr lang="de-DE"/>
        </a:p>
      </dgm:t>
    </dgm:pt>
    <dgm:pt modelId="{0E9C968E-9057-4911-8151-2A7C124C5386}" type="sibTrans" cxnId="{5810DF55-92F6-49E5-87DB-D6C11A358597}">
      <dgm:prSet/>
      <dgm:spPr/>
      <dgm:t>
        <a:bodyPr/>
        <a:lstStyle/>
        <a:p>
          <a:endParaRPr lang="de-DE"/>
        </a:p>
      </dgm:t>
    </dgm:pt>
    <dgm:pt modelId="{5500313B-CA5B-43DC-BF12-D9520C76A089}">
      <dgm:prSet/>
      <dgm:spPr/>
      <dgm:t>
        <a:bodyPr/>
        <a:lstStyle/>
        <a:p>
          <a:r>
            <a:rPr lang="de-DE"/>
            <a:t>Fehlerrisikoneigung</a:t>
          </a:r>
          <a:endParaRPr lang="de-DE" dirty="0"/>
        </a:p>
      </dgm:t>
    </dgm:pt>
    <dgm:pt modelId="{DD211842-FF60-4184-BE52-6A941CB91599}" type="parTrans" cxnId="{87052234-B335-4286-96DD-F5E8536C2A2A}">
      <dgm:prSet/>
      <dgm:spPr/>
      <dgm:t>
        <a:bodyPr/>
        <a:lstStyle/>
        <a:p>
          <a:endParaRPr lang="de-DE"/>
        </a:p>
      </dgm:t>
    </dgm:pt>
    <dgm:pt modelId="{24786605-029D-4B15-B81E-9AA18A67EA4B}" type="sibTrans" cxnId="{87052234-B335-4286-96DD-F5E8536C2A2A}">
      <dgm:prSet/>
      <dgm:spPr/>
      <dgm:t>
        <a:bodyPr/>
        <a:lstStyle/>
        <a:p>
          <a:endParaRPr lang="de-DE"/>
        </a:p>
      </dgm:t>
    </dgm:pt>
    <dgm:pt modelId="{D6B2B151-11F6-437C-8D76-54A7C8604B36}">
      <dgm:prSet/>
      <dgm:spPr/>
      <dgm:t>
        <a:bodyPr/>
        <a:lstStyle/>
        <a:p>
          <a:r>
            <a:rPr lang="de-DE" dirty="0"/>
            <a:t>Lernen aus Fehlern</a:t>
          </a:r>
        </a:p>
      </dgm:t>
    </dgm:pt>
    <dgm:pt modelId="{87D76AD0-B350-4083-964C-FD3EDB545821}" type="parTrans" cxnId="{D14E246E-9E63-4106-A5A3-3DE4FC63E811}">
      <dgm:prSet/>
      <dgm:spPr/>
      <dgm:t>
        <a:bodyPr/>
        <a:lstStyle/>
        <a:p>
          <a:endParaRPr lang="de-DE"/>
        </a:p>
      </dgm:t>
    </dgm:pt>
    <dgm:pt modelId="{F5EE4651-5774-4D6E-8198-D88931BC8252}" type="sibTrans" cxnId="{D14E246E-9E63-4106-A5A3-3DE4FC63E811}">
      <dgm:prSet/>
      <dgm:spPr/>
      <dgm:t>
        <a:bodyPr/>
        <a:lstStyle/>
        <a:p>
          <a:endParaRPr lang="de-DE"/>
        </a:p>
      </dgm:t>
    </dgm:pt>
    <dgm:pt modelId="{7A87C4A4-77D9-41EC-8D56-26F94F623F91}">
      <dgm:prSet/>
      <dgm:spPr/>
      <dgm:t>
        <a:bodyPr/>
        <a:lstStyle/>
        <a:p>
          <a:r>
            <a:rPr lang="de-DE"/>
            <a:t>Fehlerbelastung</a:t>
          </a:r>
          <a:endParaRPr lang="de-DE" dirty="0"/>
        </a:p>
      </dgm:t>
    </dgm:pt>
    <dgm:pt modelId="{6602C377-2E39-453C-8D94-5AFD5135639B}" type="parTrans" cxnId="{23E5B617-4E7D-4663-8BEA-F91174605149}">
      <dgm:prSet/>
      <dgm:spPr/>
      <dgm:t>
        <a:bodyPr/>
        <a:lstStyle/>
        <a:p>
          <a:endParaRPr lang="de-DE"/>
        </a:p>
      </dgm:t>
    </dgm:pt>
    <dgm:pt modelId="{11854272-ED1F-4299-85FE-6ED90BFB10B5}" type="sibTrans" cxnId="{23E5B617-4E7D-4663-8BEA-F91174605149}">
      <dgm:prSet/>
      <dgm:spPr/>
      <dgm:t>
        <a:bodyPr/>
        <a:lstStyle/>
        <a:p>
          <a:endParaRPr lang="de-DE"/>
        </a:p>
      </dgm:t>
    </dgm:pt>
    <dgm:pt modelId="{9F6EE527-219F-421D-981A-B1AD11AE5376}">
      <dgm:prSet/>
      <dgm:spPr/>
      <dgm:t>
        <a:bodyPr/>
        <a:lstStyle/>
        <a:p>
          <a:r>
            <a:rPr lang="de-DE" dirty="0"/>
            <a:t>Fehlerkompetenz</a:t>
          </a:r>
        </a:p>
      </dgm:t>
    </dgm:pt>
    <dgm:pt modelId="{5A8F2269-1346-472F-A9CA-A3530A97F223}" type="parTrans" cxnId="{21926B31-8887-4BFD-A0D2-3E9F4DB3D59B}">
      <dgm:prSet/>
      <dgm:spPr/>
      <dgm:t>
        <a:bodyPr/>
        <a:lstStyle/>
        <a:p>
          <a:endParaRPr lang="de-DE"/>
        </a:p>
      </dgm:t>
    </dgm:pt>
    <dgm:pt modelId="{E49FDCA3-5280-42F9-920E-F8833B6D0F5A}" type="sibTrans" cxnId="{21926B31-8887-4BFD-A0D2-3E9F4DB3D59B}">
      <dgm:prSet/>
      <dgm:spPr/>
      <dgm:t>
        <a:bodyPr/>
        <a:lstStyle/>
        <a:p>
          <a:endParaRPr lang="de-DE"/>
        </a:p>
      </dgm:t>
    </dgm:pt>
    <dgm:pt modelId="{EEE042CD-6C57-4981-A511-955221033535}">
      <dgm:prSet/>
      <dgm:spPr/>
      <dgm:t>
        <a:bodyPr/>
        <a:lstStyle/>
        <a:p>
          <a:r>
            <a:rPr lang="de-DE"/>
            <a:t>Fehlermotivation</a:t>
          </a:r>
          <a:endParaRPr lang="de-DE" dirty="0"/>
        </a:p>
      </dgm:t>
    </dgm:pt>
    <dgm:pt modelId="{26DA943A-CB15-4C6F-A19F-6AF5C354BB5B}" type="parTrans" cxnId="{0F6A534F-AC01-40AC-A001-90CB8B2D5DA0}">
      <dgm:prSet/>
      <dgm:spPr/>
      <dgm:t>
        <a:bodyPr/>
        <a:lstStyle/>
        <a:p>
          <a:endParaRPr lang="de-DE"/>
        </a:p>
      </dgm:t>
    </dgm:pt>
    <dgm:pt modelId="{A3F6E3B1-1433-4E08-BAFD-4CF8398C4C36}" type="sibTrans" cxnId="{0F6A534F-AC01-40AC-A001-90CB8B2D5DA0}">
      <dgm:prSet/>
      <dgm:spPr/>
      <dgm:t>
        <a:bodyPr/>
        <a:lstStyle/>
        <a:p>
          <a:endParaRPr lang="de-DE"/>
        </a:p>
      </dgm:t>
    </dgm:pt>
    <dgm:pt modelId="{9B77A29A-5478-4502-B688-C0FAEFB3F3CA}">
      <dgm:prSet/>
      <dgm:spPr/>
      <dgm:t>
        <a:bodyPr/>
        <a:lstStyle/>
        <a:p>
          <a:r>
            <a:rPr lang="de-DE"/>
            <a:t>Umgang in Lehrveranstaltungen</a:t>
          </a:r>
          <a:endParaRPr lang="de-DE" dirty="0"/>
        </a:p>
      </dgm:t>
    </dgm:pt>
    <dgm:pt modelId="{A775F918-FD0C-4963-B9CF-B5662CE643C3}" type="parTrans" cxnId="{989E8B54-AF71-4E33-A193-BD140586FBA2}">
      <dgm:prSet/>
      <dgm:spPr/>
      <dgm:t>
        <a:bodyPr/>
        <a:lstStyle/>
        <a:p>
          <a:endParaRPr lang="de-DE"/>
        </a:p>
      </dgm:t>
    </dgm:pt>
    <dgm:pt modelId="{DAAA0C7F-71E9-42B2-8970-9890FA655DA4}" type="sibTrans" cxnId="{989E8B54-AF71-4E33-A193-BD140586FBA2}">
      <dgm:prSet/>
      <dgm:spPr/>
      <dgm:t>
        <a:bodyPr/>
        <a:lstStyle/>
        <a:p>
          <a:endParaRPr lang="de-DE"/>
        </a:p>
      </dgm:t>
    </dgm:pt>
    <dgm:pt modelId="{8E9A9B37-B2C9-41D1-B340-83408953705A}">
      <dgm:prSet/>
      <dgm:spPr/>
      <dgm:t>
        <a:bodyPr/>
        <a:lstStyle/>
        <a:p>
          <a:r>
            <a:rPr lang="de-DE" dirty="0"/>
            <a:t>Umgang untereinander</a:t>
          </a:r>
        </a:p>
      </dgm:t>
    </dgm:pt>
    <dgm:pt modelId="{E720EC22-40BC-4EB9-8804-45CAFD6BE263}" type="parTrans" cxnId="{9026635B-564B-4CC0-989C-9A6417342124}">
      <dgm:prSet/>
      <dgm:spPr/>
      <dgm:t>
        <a:bodyPr/>
        <a:lstStyle/>
        <a:p>
          <a:endParaRPr lang="de-DE"/>
        </a:p>
      </dgm:t>
    </dgm:pt>
    <dgm:pt modelId="{27F89BB3-02C1-4FFF-8B22-1475BDBD69CA}" type="sibTrans" cxnId="{9026635B-564B-4CC0-989C-9A6417342124}">
      <dgm:prSet/>
      <dgm:spPr/>
      <dgm:t>
        <a:bodyPr/>
        <a:lstStyle/>
        <a:p>
          <a:endParaRPr lang="de-DE"/>
        </a:p>
      </dgm:t>
    </dgm:pt>
    <dgm:pt modelId="{A38A6046-D3CA-4A41-A33A-BDDFA7064D95}">
      <dgm:prSet/>
      <dgm:spPr/>
      <dgm:t>
        <a:bodyPr/>
        <a:lstStyle/>
        <a:p>
          <a:r>
            <a:rPr lang="de-DE"/>
            <a:t>Fehlererwartung</a:t>
          </a:r>
          <a:endParaRPr lang="de-DE" dirty="0"/>
        </a:p>
      </dgm:t>
    </dgm:pt>
    <dgm:pt modelId="{8FE53FAA-A8FB-4E95-9AC5-C7B77207235F}" type="parTrans" cxnId="{D2657099-561D-4CC4-9F72-1A875A333323}">
      <dgm:prSet/>
      <dgm:spPr/>
      <dgm:t>
        <a:bodyPr/>
        <a:lstStyle/>
        <a:p>
          <a:endParaRPr lang="de-DE"/>
        </a:p>
      </dgm:t>
    </dgm:pt>
    <dgm:pt modelId="{51E4B814-7975-4E7E-B576-A61B4A1957CE}" type="sibTrans" cxnId="{D2657099-561D-4CC4-9F72-1A875A333323}">
      <dgm:prSet/>
      <dgm:spPr/>
      <dgm:t>
        <a:bodyPr/>
        <a:lstStyle/>
        <a:p>
          <a:endParaRPr lang="de-DE"/>
        </a:p>
      </dgm:t>
    </dgm:pt>
    <dgm:pt modelId="{419BC396-23A6-4FD3-9232-0E54CC099692}" type="pres">
      <dgm:prSet presAssocID="{13ADBFAE-89D4-466B-9467-8B4C023D8F76}" presName="diagram" presStyleCnt="0">
        <dgm:presLayoutVars>
          <dgm:dir/>
          <dgm:resizeHandles val="exact"/>
        </dgm:presLayoutVars>
      </dgm:prSet>
      <dgm:spPr/>
    </dgm:pt>
    <dgm:pt modelId="{BB487B74-28AD-4194-A06A-75B62C73907F}" type="pres">
      <dgm:prSet presAssocID="{37A8568D-F98D-49C1-B586-31E145BA6D93}" presName="node" presStyleLbl="node1" presStyleIdx="0" presStyleCnt="9">
        <dgm:presLayoutVars>
          <dgm:bulletEnabled val="1"/>
        </dgm:presLayoutVars>
      </dgm:prSet>
      <dgm:spPr/>
    </dgm:pt>
    <dgm:pt modelId="{037D145B-6FCE-4D67-903E-40B068B1AACC}" type="pres">
      <dgm:prSet presAssocID="{0E9C968E-9057-4911-8151-2A7C124C5386}" presName="sibTrans" presStyleCnt="0"/>
      <dgm:spPr/>
    </dgm:pt>
    <dgm:pt modelId="{A3DD5742-7D9A-4610-A736-0F54794ECDE9}" type="pres">
      <dgm:prSet presAssocID="{5500313B-CA5B-43DC-BF12-D9520C76A089}" presName="node" presStyleLbl="node1" presStyleIdx="1" presStyleCnt="9">
        <dgm:presLayoutVars>
          <dgm:bulletEnabled val="1"/>
        </dgm:presLayoutVars>
      </dgm:prSet>
      <dgm:spPr/>
    </dgm:pt>
    <dgm:pt modelId="{6EF44DB4-9F43-45BB-AF06-FF264B6C7223}" type="pres">
      <dgm:prSet presAssocID="{24786605-029D-4B15-B81E-9AA18A67EA4B}" presName="sibTrans" presStyleCnt="0"/>
      <dgm:spPr/>
    </dgm:pt>
    <dgm:pt modelId="{5CC4CDDB-8F9A-49C0-8F69-395E4F673ACE}" type="pres">
      <dgm:prSet presAssocID="{D6B2B151-11F6-437C-8D76-54A7C8604B36}" presName="node" presStyleLbl="node1" presStyleIdx="2" presStyleCnt="9">
        <dgm:presLayoutVars>
          <dgm:bulletEnabled val="1"/>
        </dgm:presLayoutVars>
      </dgm:prSet>
      <dgm:spPr/>
    </dgm:pt>
    <dgm:pt modelId="{3FEA6E6F-1D9B-4524-AF26-B53D63BEF40D}" type="pres">
      <dgm:prSet presAssocID="{F5EE4651-5774-4D6E-8198-D88931BC8252}" presName="sibTrans" presStyleCnt="0"/>
      <dgm:spPr/>
    </dgm:pt>
    <dgm:pt modelId="{9BADA465-5782-4EEF-8D9E-6F3098D3C667}" type="pres">
      <dgm:prSet presAssocID="{A38A6046-D3CA-4A41-A33A-BDDFA7064D95}" presName="node" presStyleLbl="node1" presStyleIdx="3" presStyleCnt="9">
        <dgm:presLayoutVars>
          <dgm:bulletEnabled val="1"/>
        </dgm:presLayoutVars>
      </dgm:prSet>
      <dgm:spPr/>
    </dgm:pt>
    <dgm:pt modelId="{E06822B5-607A-4C6F-AD23-2DB1952D76CD}" type="pres">
      <dgm:prSet presAssocID="{51E4B814-7975-4E7E-B576-A61B4A1957CE}" presName="sibTrans" presStyleCnt="0"/>
      <dgm:spPr/>
    </dgm:pt>
    <dgm:pt modelId="{38672C1B-79F9-4F8C-8A2F-4F222E3619DD}" type="pres">
      <dgm:prSet presAssocID="{7A87C4A4-77D9-41EC-8D56-26F94F623F91}" presName="node" presStyleLbl="node1" presStyleIdx="4" presStyleCnt="9">
        <dgm:presLayoutVars>
          <dgm:bulletEnabled val="1"/>
        </dgm:presLayoutVars>
      </dgm:prSet>
      <dgm:spPr/>
    </dgm:pt>
    <dgm:pt modelId="{E4CF6E3A-3EE9-4E28-A48C-F45368E15199}" type="pres">
      <dgm:prSet presAssocID="{11854272-ED1F-4299-85FE-6ED90BFB10B5}" presName="sibTrans" presStyleCnt="0"/>
      <dgm:spPr/>
    </dgm:pt>
    <dgm:pt modelId="{DB103EA5-6025-4067-98F4-E59334C019AD}" type="pres">
      <dgm:prSet presAssocID="{9F6EE527-219F-421D-981A-B1AD11AE5376}" presName="node" presStyleLbl="node1" presStyleIdx="5" presStyleCnt="9">
        <dgm:presLayoutVars>
          <dgm:bulletEnabled val="1"/>
        </dgm:presLayoutVars>
      </dgm:prSet>
      <dgm:spPr/>
    </dgm:pt>
    <dgm:pt modelId="{65499B43-12DC-42BE-8DF7-090E2E465F74}" type="pres">
      <dgm:prSet presAssocID="{E49FDCA3-5280-42F9-920E-F8833B6D0F5A}" presName="sibTrans" presStyleCnt="0"/>
      <dgm:spPr/>
    </dgm:pt>
    <dgm:pt modelId="{9FB717B2-8EE7-4EF9-B180-706DA7E497D6}" type="pres">
      <dgm:prSet presAssocID="{EEE042CD-6C57-4981-A511-955221033535}" presName="node" presStyleLbl="node1" presStyleIdx="6" presStyleCnt="9">
        <dgm:presLayoutVars>
          <dgm:bulletEnabled val="1"/>
        </dgm:presLayoutVars>
      </dgm:prSet>
      <dgm:spPr/>
    </dgm:pt>
    <dgm:pt modelId="{60EF5B11-6F21-4DFA-B86E-18F516084064}" type="pres">
      <dgm:prSet presAssocID="{A3F6E3B1-1433-4E08-BAFD-4CF8398C4C36}" presName="sibTrans" presStyleCnt="0"/>
      <dgm:spPr/>
    </dgm:pt>
    <dgm:pt modelId="{69E419DC-3B6F-4C3C-8174-67BB26EFAB02}" type="pres">
      <dgm:prSet presAssocID="{9B77A29A-5478-4502-B688-C0FAEFB3F3CA}" presName="node" presStyleLbl="node1" presStyleIdx="7" presStyleCnt="9">
        <dgm:presLayoutVars>
          <dgm:bulletEnabled val="1"/>
        </dgm:presLayoutVars>
      </dgm:prSet>
      <dgm:spPr/>
    </dgm:pt>
    <dgm:pt modelId="{D33A84FF-0E4F-43DD-9CD5-4861C6230A19}" type="pres">
      <dgm:prSet presAssocID="{DAAA0C7F-71E9-42B2-8970-9890FA655DA4}" presName="sibTrans" presStyleCnt="0"/>
      <dgm:spPr/>
    </dgm:pt>
    <dgm:pt modelId="{F002DDB6-3C83-4CB1-B9A1-B01E26EBACC0}" type="pres">
      <dgm:prSet presAssocID="{8E9A9B37-B2C9-41D1-B340-83408953705A}" presName="node" presStyleLbl="node1" presStyleIdx="8" presStyleCnt="9">
        <dgm:presLayoutVars>
          <dgm:bulletEnabled val="1"/>
        </dgm:presLayoutVars>
      </dgm:prSet>
      <dgm:spPr/>
    </dgm:pt>
  </dgm:ptLst>
  <dgm:cxnLst>
    <dgm:cxn modelId="{23E5B617-4E7D-4663-8BEA-F91174605149}" srcId="{13ADBFAE-89D4-466B-9467-8B4C023D8F76}" destId="{7A87C4A4-77D9-41EC-8D56-26F94F623F91}" srcOrd="4" destOrd="0" parTransId="{6602C377-2E39-453C-8D94-5AFD5135639B}" sibTransId="{11854272-ED1F-4299-85FE-6ED90BFB10B5}"/>
    <dgm:cxn modelId="{DC0C7323-0C8E-4B9E-9DE4-32C72A6A0D55}" type="presOf" srcId="{EEE042CD-6C57-4981-A511-955221033535}" destId="{9FB717B2-8EE7-4EF9-B180-706DA7E497D6}" srcOrd="0" destOrd="0" presId="urn:microsoft.com/office/officeart/2005/8/layout/default"/>
    <dgm:cxn modelId="{21926B31-8887-4BFD-A0D2-3E9F4DB3D59B}" srcId="{13ADBFAE-89D4-466B-9467-8B4C023D8F76}" destId="{9F6EE527-219F-421D-981A-B1AD11AE5376}" srcOrd="5" destOrd="0" parTransId="{5A8F2269-1346-472F-A9CA-A3530A97F223}" sibTransId="{E49FDCA3-5280-42F9-920E-F8833B6D0F5A}"/>
    <dgm:cxn modelId="{87052234-B335-4286-96DD-F5E8536C2A2A}" srcId="{13ADBFAE-89D4-466B-9467-8B4C023D8F76}" destId="{5500313B-CA5B-43DC-BF12-D9520C76A089}" srcOrd="1" destOrd="0" parTransId="{DD211842-FF60-4184-BE52-6A941CB91599}" sibTransId="{24786605-029D-4B15-B81E-9AA18A67EA4B}"/>
    <dgm:cxn modelId="{9026635B-564B-4CC0-989C-9A6417342124}" srcId="{13ADBFAE-89D4-466B-9467-8B4C023D8F76}" destId="{8E9A9B37-B2C9-41D1-B340-83408953705A}" srcOrd="8" destOrd="0" parTransId="{E720EC22-40BC-4EB9-8804-45CAFD6BE263}" sibTransId="{27F89BB3-02C1-4FFF-8B22-1475BDBD69CA}"/>
    <dgm:cxn modelId="{CD1A8567-5A8B-419A-8996-F5CA347B9F8D}" type="presOf" srcId="{9F6EE527-219F-421D-981A-B1AD11AE5376}" destId="{DB103EA5-6025-4067-98F4-E59334C019AD}" srcOrd="0" destOrd="0" presId="urn:microsoft.com/office/officeart/2005/8/layout/default"/>
    <dgm:cxn modelId="{D14E246E-9E63-4106-A5A3-3DE4FC63E811}" srcId="{13ADBFAE-89D4-466B-9467-8B4C023D8F76}" destId="{D6B2B151-11F6-437C-8D76-54A7C8604B36}" srcOrd="2" destOrd="0" parTransId="{87D76AD0-B350-4083-964C-FD3EDB545821}" sibTransId="{F5EE4651-5774-4D6E-8198-D88931BC8252}"/>
    <dgm:cxn modelId="{0F6A534F-AC01-40AC-A001-90CB8B2D5DA0}" srcId="{13ADBFAE-89D4-466B-9467-8B4C023D8F76}" destId="{EEE042CD-6C57-4981-A511-955221033535}" srcOrd="6" destOrd="0" parTransId="{26DA943A-CB15-4C6F-A19F-6AF5C354BB5B}" sibTransId="{A3F6E3B1-1433-4E08-BAFD-4CF8398C4C36}"/>
    <dgm:cxn modelId="{989E8B54-AF71-4E33-A193-BD140586FBA2}" srcId="{13ADBFAE-89D4-466B-9467-8B4C023D8F76}" destId="{9B77A29A-5478-4502-B688-C0FAEFB3F3CA}" srcOrd="7" destOrd="0" parTransId="{A775F918-FD0C-4963-B9CF-B5662CE643C3}" sibTransId="{DAAA0C7F-71E9-42B2-8970-9890FA655DA4}"/>
    <dgm:cxn modelId="{5810DF55-92F6-49E5-87DB-D6C11A358597}" srcId="{13ADBFAE-89D4-466B-9467-8B4C023D8F76}" destId="{37A8568D-F98D-49C1-B586-31E145BA6D93}" srcOrd="0" destOrd="0" parTransId="{B5DC22F8-70EE-4A20-8523-6F5CA5D83D33}" sibTransId="{0E9C968E-9057-4911-8151-2A7C124C5386}"/>
    <dgm:cxn modelId="{D2657099-561D-4CC4-9F72-1A875A333323}" srcId="{13ADBFAE-89D4-466B-9467-8B4C023D8F76}" destId="{A38A6046-D3CA-4A41-A33A-BDDFA7064D95}" srcOrd="3" destOrd="0" parTransId="{8FE53FAA-A8FB-4E95-9AC5-C7B77207235F}" sibTransId="{51E4B814-7975-4E7E-B576-A61B4A1957CE}"/>
    <dgm:cxn modelId="{6ED998A0-C061-4BAB-BA15-D472829AA4A9}" type="presOf" srcId="{13ADBFAE-89D4-466B-9467-8B4C023D8F76}" destId="{419BC396-23A6-4FD3-9232-0E54CC099692}" srcOrd="0" destOrd="0" presId="urn:microsoft.com/office/officeart/2005/8/layout/default"/>
    <dgm:cxn modelId="{394618A7-CE99-4182-A4E4-B82FC86582BB}" type="presOf" srcId="{7A87C4A4-77D9-41EC-8D56-26F94F623F91}" destId="{38672C1B-79F9-4F8C-8A2F-4F222E3619DD}" srcOrd="0" destOrd="0" presId="urn:microsoft.com/office/officeart/2005/8/layout/default"/>
    <dgm:cxn modelId="{2AA7B9C2-4F0A-40B4-8021-FDE4036849B7}" type="presOf" srcId="{A38A6046-D3CA-4A41-A33A-BDDFA7064D95}" destId="{9BADA465-5782-4EEF-8D9E-6F3098D3C667}" srcOrd="0" destOrd="0" presId="urn:microsoft.com/office/officeart/2005/8/layout/default"/>
    <dgm:cxn modelId="{4F4DDCC2-8A97-4471-81CB-243299AB0096}" type="presOf" srcId="{37A8568D-F98D-49C1-B586-31E145BA6D93}" destId="{BB487B74-28AD-4194-A06A-75B62C73907F}" srcOrd="0" destOrd="0" presId="urn:microsoft.com/office/officeart/2005/8/layout/default"/>
    <dgm:cxn modelId="{253ADDC3-2C1D-4BA9-AE81-CFA6732FCE1E}" type="presOf" srcId="{8E9A9B37-B2C9-41D1-B340-83408953705A}" destId="{F002DDB6-3C83-4CB1-B9A1-B01E26EBACC0}" srcOrd="0" destOrd="0" presId="urn:microsoft.com/office/officeart/2005/8/layout/default"/>
    <dgm:cxn modelId="{9B69C4D2-EF81-4395-988D-C89FD32981AD}" type="presOf" srcId="{D6B2B151-11F6-437C-8D76-54A7C8604B36}" destId="{5CC4CDDB-8F9A-49C0-8F69-395E4F673ACE}" srcOrd="0" destOrd="0" presId="urn:microsoft.com/office/officeart/2005/8/layout/default"/>
    <dgm:cxn modelId="{08AA86D9-80C1-4110-82FB-6E3806BDB5F1}" type="presOf" srcId="{9B77A29A-5478-4502-B688-C0FAEFB3F3CA}" destId="{69E419DC-3B6F-4C3C-8174-67BB26EFAB02}" srcOrd="0" destOrd="0" presId="urn:microsoft.com/office/officeart/2005/8/layout/default"/>
    <dgm:cxn modelId="{39FD65DA-91DD-46FC-B38F-D58FA93C04A2}" type="presOf" srcId="{5500313B-CA5B-43DC-BF12-D9520C76A089}" destId="{A3DD5742-7D9A-4610-A736-0F54794ECDE9}" srcOrd="0" destOrd="0" presId="urn:microsoft.com/office/officeart/2005/8/layout/default"/>
    <dgm:cxn modelId="{CB8C7FD2-F085-4529-9FA8-218B84221152}" type="presParOf" srcId="{419BC396-23A6-4FD3-9232-0E54CC099692}" destId="{BB487B74-28AD-4194-A06A-75B62C73907F}" srcOrd="0" destOrd="0" presId="urn:microsoft.com/office/officeart/2005/8/layout/default"/>
    <dgm:cxn modelId="{CA453E5B-138F-4B49-BA5C-7C0C840AFC38}" type="presParOf" srcId="{419BC396-23A6-4FD3-9232-0E54CC099692}" destId="{037D145B-6FCE-4D67-903E-40B068B1AACC}" srcOrd="1" destOrd="0" presId="urn:microsoft.com/office/officeart/2005/8/layout/default"/>
    <dgm:cxn modelId="{880F6980-5A6D-4B1E-BE78-973849F9FDBD}" type="presParOf" srcId="{419BC396-23A6-4FD3-9232-0E54CC099692}" destId="{A3DD5742-7D9A-4610-A736-0F54794ECDE9}" srcOrd="2" destOrd="0" presId="urn:microsoft.com/office/officeart/2005/8/layout/default"/>
    <dgm:cxn modelId="{CACE87D7-1AAB-474A-A838-DDA1E98BA9B8}" type="presParOf" srcId="{419BC396-23A6-4FD3-9232-0E54CC099692}" destId="{6EF44DB4-9F43-45BB-AF06-FF264B6C7223}" srcOrd="3" destOrd="0" presId="urn:microsoft.com/office/officeart/2005/8/layout/default"/>
    <dgm:cxn modelId="{CC23CA4C-1220-479F-9A77-6DAF1DAC504A}" type="presParOf" srcId="{419BC396-23A6-4FD3-9232-0E54CC099692}" destId="{5CC4CDDB-8F9A-49C0-8F69-395E4F673ACE}" srcOrd="4" destOrd="0" presId="urn:microsoft.com/office/officeart/2005/8/layout/default"/>
    <dgm:cxn modelId="{8140116C-C7A8-4416-B758-F5FB8FD6509E}" type="presParOf" srcId="{419BC396-23A6-4FD3-9232-0E54CC099692}" destId="{3FEA6E6F-1D9B-4524-AF26-B53D63BEF40D}" srcOrd="5" destOrd="0" presId="urn:microsoft.com/office/officeart/2005/8/layout/default"/>
    <dgm:cxn modelId="{A66A1452-65F2-467E-B125-773D801FC3EA}" type="presParOf" srcId="{419BC396-23A6-4FD3-9232-0E54CC099692}" destId="{9BADA465-5782-4EEF-8D9E-6F3098D3C667}" srcOrd="6" destOrd="0" presId="urn:microsoft.com/office/officeart/2005/8/layout/default"/>
    <dgm:cxn modelId="{EF35AA69-2ADE-4DE1-ABD2-FED393373831}" type="presParOf" srcId="{419BC396-23A6-4FD3-9232-0E54CC099692}" destId="{E06822B5-607A-4C6F-AD23-2DB1952D76CD}" srcOrd="7" destOrd="0" presId="urn:microsoft.com/office/officeart/2005/8/layout/default"/>
    <dgm:cxn modelId="{8B08F6EF-3381-49DC-8A36-C66D7810D1E0}" type="presParOf" srcId="{419BC396-23A6-4FD3-9232-0E54CC099692}" destId="{38672C1B-79F9-4F8C-8A2F-4F222E3619DD}" srcOrd="8" destOrd="0" presId="urn:microsoft.com/office/officeart/2005/8/layout/default"/>
    <dgm:cxn modelId="{2653C2C1-CE14-4608-865B-0C5DD222E095}" type="presParOf" srcId="{419BC396-23A6-4FD3-9232-0E54CC099692}" destId="{E4CF6E3A-3EE9-4E28-A48C-F45368E15199}" srcOrd="9" destOrd="0" presId="urn:microsoft.com/office/officeart/2005/8/layout/default"/>
    <dgm:cxn modelId="{0003CCD4-630D-45AF-9603-51C70F40C43A}" type="presParOf" srcId="{419BC396-23A6-4FD3-9232-0E54CC099692}" destId="{DB103EA5-6025-4067-98F4-E59334C019AD}" srcOrd="10" destOrd="0" presId="urn:microsoft.com/office/officeart/2005/8/layout/default"/>
    <dgm:cxn modelId="{E2571CC2-62FC-4A0F-A1FA-B1A1D21E06C1}" type="presParOf" srcId="{419BC396-23A6-4FD3-9232-0E54CC099692}" destId="{65499B43-12DC-42BE-8DF7-090E2E465F74}" srcOrd="11" destOrd="0" presId="urn:microsoft.com/office/officeart/2005/8/layout/default"/>
    <dgm:cxn modelId="{0655B613-617C-4544-9CDB-30EFF25B32D1}" type="presParOf" srcId="{419BC396-23A6-4FD3-9232-0E54CC099692}" destId="{9FB717B2-8EE7-4EF9-B180-706DA7E497D6}" srcOrd="12" destOrd="0" presId="urn:microsoft.com/office/officeart/2005/8/layout/default"/>
    <dgm:cxn modelId="{6D5CBDD2-7009-404E-AD6A-415AC5E06465}" type="presParOf" srcId="{419BC396-23A6-4FD3-9232-0E54CC099692}" destId="{60EF5B11-6F21-4DFA-B86E-18F516084064}" srcOrd="13" destOrd="0" presId="urn:microsoft.com/office/officeart/2005/8/layout/default"/>
    <dgm:cxn modelId="{B8E4DE51-C7D6-45DC-A269-07F79705E2F7}" type="presParOf" srcId="{419BC396-23A6-4FD3-9232-0E54CC099692}" destId="{69E419DC-3B6F-4C3C-8174-67BB26EFAB02}" srcOrd="14" destOrd="0" presId="urn:microsoft.com/office/officeart/2005/8/layout/default"/>
    <dgm:cxn modelId="{441AA4EF-08E0-4E10-A447-1D39608F4829}" type="presParOf" srcId="{419BC396-23A6-4FD3-9232-0E54CC099692}" destId="{D33A84FF-0E4F-43DD-9CD5-4861C6230A19}" srcOrd="15" destOrd="0" presId="urn:microsoft.com/office/officeart/2005/8/layout/default"/>
    <dgm:cxn modelId="{78870FD3-9CCB-49A2-B7E5-3FBB84299E05}" type="presParOf" srcId="{419BC396-23A6-4FD3-9232-0E54CC099692}" destId="{F002DDB6-3C83-4CB1-B9A1-B01E26EBACC0}" srcOrd="16" destOrd="0" presId="urn:microsoft.com/office/officeart/2005/8/layout/default"/>
  </dgm:cxnLst>
  <dgm:bg/>
  <dgm:whole/>
  <dgm:extLst>
    <a:ext uri="http://schemas.microsoft.com/office/drawing/2008/diagram">
      <dsp:dataModelExt xmlns:dsp="http://schemas.microsoft.com/office/drawing/2008/diagram" relId="rId2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E12B9A5-6C30-424D-B177-498CA99BEAA2}" type="doc">
      <dgm:prSet loTypeId="urn:microsoft.com/office/officeart/2018/2/layout/IconLabelList" loCatId="icon" qsTypeId="urn:microsoft.com/office/officeart/2005/8/quickstyle/simple1" qsCatId="simple" csTypeId="urn:microsoft.com/office/officeart/2018/5/colors/Iconchunking_neutralbg_colorful1" csCatId="colorful" phldr="1"/>
      <dgm:spPr/>
      <dgm:t>
        <a:bodyPr/>
        <a:lstStyle/>
        <a:p>
          <a:endParaRPr lang="en-US"/>
        </a:p>
      </dgm:t>
    </dgm:pt>
    <dgm:pt modelId="{173B8420-8F0E-4455-8AE4-EFE92C40164A}">
      <dgm:prSet/>
      <dgm:spPr/>
      <dgm:t>
        <a:bodyPr/>
        <a:lstStyle/>
        <a:p>
          <a:r>
            <a:rPr lang="de-DE" dirty="0"/>
            <a:t>Digitale Bibliothek Thüringen </a:t>
          </a:r>
          <a:r>
            <a:rPr lang="de-DE" dirty="0">
              <a:hlinkClick xmlns:r="http://schemas.openxmlformats.org/officeDocument/2006/relationships" r:id="rId1"/>
            </a:rPr>
            <a:t>(DBT) – „Fehlerkultur“</a:t>
          </a:r>
          <a:endParaRPr lang="de-DE" dirty="0"/>
        </a:p>
      </dgm:t>
    </dgm:pt>
    <dgm:pt modelId="{8ACFF50F-5FDD-4C6B-A021-24A6E266E92C}" type="parTrans" cxnId="{2EDA03E3-06E3-4762-9298-AD346DCB16D4}">
      <dgm:prSet/>
      <dgm:spPr/>
      <dgm:t>
        <a:bodyPr/>
        <a:lstStyle/>
        <a:p>
          <a:endParaRPr lang="en-US"/>
        </a:p>
      </dgm:t>
    </dgm:pt>
    <dgm:pt modelId="{785F7996-4C6D-4E3C-BA52-1B83A674C65B}" type="sibTrans" cxnId="{2EDA03E3-06E3-4762-9298-AD346DCB16D4}">
      <dgm:prSet/>
      <dgm:spPr/>
      <dgm:t>
        <a:bodyPr/>
        <a:lstStyle/>
        <a:p>
          <a:endParaRPr lang="en-US"/>
        </a:p>
      </dgm:t>
    </dgm:pt>
    <dgm:pt modelId="{77D02CB4-7A82-4AE1-9128-F84994C7C12A}">
      <dgm:prSet/>
      <dgm:spPr/>
      <dgm:t>
        <a:bodyPr/>
        <a:lstStyle/>
        <a:p>
          <a:r>
            <a:rPr lang="de-DE"/>
            <a:t>E-Mail an </a:t>
          </a:r>
          <a:r>
            <a:rPr lang="de-DE">
              <a:hlinkClick xmlns:r="http://schemas.openxmlformats.org/officeDocument/2006/relationships" r:id="rId2"/>
            </a:rPr>
            <a:t>fehlerkulturFSU@outlook.com</a:t>
          </a:r>
          <a:endParaRPr lang="en-US"/>
        </a:p>
      </dgm:t>
    </dgm:pt>
    <dgm:pt modelId="{1AEFCA8A-294C-44BF-A467-1CD8A2C7CA04}" type="parTrans" cxnId="{5F73267F-8373-4900-8AFC-31B879F4E4CB}">
      <dgm:prSet/>
      <dgm:spPr/>
      <dgm:t>
        <a:bodyPr/>
        <a:lstStyle/>
        <a:p>
          <a:endParaRPr lang="en-US"/>
        </a:p>
      </dgm:t>
    </dgm:pt>
    <dgm:pt modelId="{98710CFB-E4DF-4FA6-8C80-84C17C4C4EA3}" type="sibTrans" cxnId="{5F73267F-8373-4900-8AFC-31B879F4E4CB}">
      <dgm:prSet/>
      <dgm:spPr/>
      <dgm:t>
        <a:bodyPr/>
        <a:lstStyle/>
        <a:p>
          <a:endParaRPr lang="en-US"/>
        </a:p>
      </dgm:t>
    </dgm:pt>
    <dgm:pt modelId="{D8826EF0-4935-4A58-AFB7-D7A1EEBA5044}" type="pres">
      <dgm:prSet presAssocID="{DE12B9A5-6C30-424D-B177-498CA99BEAA2}" presName="root" presStyleCnt="0">
        <dgm:presLayoutVars>
          <dgm:dir/>
          <dgm:resizeHandles val="exact"/>
        </dgm:presLayoutVars>
      </dgm:prSet>
      <dgm:spPr/>
    </dgm:pt>
    <dgm:pt modelId="{4BD610A5-28FF-4A49-A653-AB7C3AC72008}" type="pres">
      <dgm:prSet presAssocID="{173B8420-8F0E-4455-8AE4-EFE92C40164A}" presName="compNode" presStyleCnt="0"/>
      <dgm:spPr/>
    </dgm:pt>
    <dgm:pt modelId="{B60142BD-7745-4161-88D0-336A90C2ED81}" type="pres">
      <dgm:prSet presAssocID="{173B8420-8F0E-4455-8AE4-EFE92C40164A}" presName="iconRect" presStyleLbl="node1" presStyleIdx="0" presStyleCnt="2"/>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Videokamera"/>
        </a:ext>
      </dgm:extLst>
    </dgm:pt>
    <dgm:pt modelId="{E6655E99-F1E7-40DF-804D-5F7EA5B081AB}" type="pres">
      <dgm:prSet presAssocID="{173B8420-8F0E-4455-8AE4-EFE92C40164A}" presName="spaceRect" presStyleCnt="0"/>
      <dgm:spPr/>
    </dgm:pt>
    <dgm:pt modelId="{64E324FD-E9D6-40B7-A1AD-4454A68D8F4D}" type="pres">
      <dgm:prSet presAssocID="{173B8420-8F0E-4455-8AE4-EFE92C40164A}" presName="textRect" presStyleLbl="revTx" presStyleIdx="0" presStyleCnt="2">
        <dgm:presLayoutVars>
          <dgm:chMax val="1"/>
          <dgm:chPref val="1"/>
        </dgm:presLayoutVars>
      </dgm:prSet>
      <dgm:spPr/>
    </dgm:pt>
    <dgm:pt modelId="{1FFD5395-27EE-4CFD-848A-26D401EFD789}" type="pres">
      <dgm:prSet presAssocID="{785F7996-4C6D-4E3C-BA52-1B83A674C65B}" presName="sibTrans" presStyleCnt="0"/>
      <dgm:spPr/>
    </dgm:pt>
    <dgm:pt modelId="{0FB10C1F-5449-4069-9108-129608463700}" type="pres">
      <dgm:prSet presAssocID="{77D02CB4-7A82-4AE1-9128-F84994C7C12A}" presName="compNode" presStyleCnt="0"/>
      <dgm:spPr/>
    </dgm:pt>
    <dgm:pt modelId="{70796E61-E9C3-4E1F-AA85-63E4A8C5CBD2}" type="pres">
      <dgm:prSet presAssocID="{77D02CB4-7A82-4AE1-9128-F84994C7C12A}" presName="iconRect" presStyleLbl="node1" presStyleIdx="1" presStyleCnt="2"/>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E-Mail"/>
        </a:ext>
      </dgm:extLst>
    </dgm:pt>
    <dgm:pt modelId="{2A13A54E-8C59-4DBC-ADF8-E42CC944745C}" type="pres">
      <dgm:prSet presAssocID="{77D02CB4-7A82-4AE1-9128-F84994C7C12A}" presName="spaceRect" presStyleCnt="0"/>
      <dgm:spPr/>
    </dgm:pt>
    <dgm:pt modelId="{4954411B-13E9-471E-A44E-A87474D4F0C4}" type="pres">
      <dgm:prSet presAssocID="{77D02CB4-7A82-4AE1-9128-F84994C7C12A}" presName="textRect" presStyleLbl="revTx" presStyleIdx="1" presStyleCnt="2">
        <dgm:presLayoutVars>
          <dgm:chMax val="1"/>
          <dgm:chPref val="1"/>
        </dgm:presLayoutVars>
      </dgm:prSet>
      <dgm:spPr/>
    </dgm:pt>
  </dgm:ptLst>
  <dgm:cxnLst>
    <dgm:cxn modelId="{AD2ABD12-E190-4C33-B7C9-95A99BE2617C}" type="presOf" srcId="{DE12B9A5-6C30-424D-B177-498CA99BEAA2}" destId="{D8826EF0-4935-4A58-AFB7-D7A1EEBA5044}" srcOrd="0" destOrd="0" presId="urn:microsoft.com/office/officeart/2018/2/layout/IconLabelList"/>
    <dgm:cxn modelId="{8D685E49-4929-4381-BB5B-72823552AF85}" type="presOf" srcId="{77D02CB4-7A82-4AE1-9128-F84994C7C12A}" destId="{4954411B-13E9-471E-A44E-A87474D4F0C4}" srcOrd="0" destOrd="0" presId="urn:microsoft.com/office/officeart/2018/2/layout/IconLabelList"/>
    <dgm:cxn modelId="{5F73267F-8373-4900-8AFC-31B879F4E4CB}" srcId="{DE12B9A5-6C30-424D-B177-498CA99BEAA2}" destId="{77D02CB4-7A82-4AE1-9128-F84994C7C12A}" srcOrd="1" destOrd="0" parTransId="{1AEFCA8A-294C-44BF-A467-1CD8A2C7CA04}" sibTransId="{98710CFB-E4DF-4FA6-8C80-84C17C4C4EA3}"/>
    <dgm:cxn modelId="{BFFBE3E2-6586-4CC1-AC9C-9CAAACE8F399}" type="presOf" srcId="{173B8420-8F0E-4455-8AE4-EFE92C40164A}" destId="{64E324FD-E9D6-40B7-A1AD-4454A68D8F4D}" srcOrd="0" destOrd="0" presId="urn:microsoft.com/office/officeart/2018/2/layout/IconLabelList"/>
    <dgm:cxn modelId="{2EDA03E3-06E3-4762-9298-AD346DCB16D4}" srcId="{DE12B9A5-6C30-424D-B177-498CA99BEAA2}" destId="{173B8420-8F0E-4455-8AE4-EFE92C40164A}" srcOrd="0" destOrd="0" parTransId="{8ACFF50F-5FDD-4C6B-A021-24A6E266E92C}" sibTransId="{785F7996-4C6D-4E3C-BA52-1B83A674C65B}"/>
    <dgm:cxn modelId="{7C7C348A-911B-456B-8886-EDB3DF7CCF91}" type="presParOf" srcId="{D8826EF0-4935-4A58-AFB7-D7A1EEBA5044}" destId="{4BD610A5-28FF-4A49-A653-AB7C3AC72008}" srcOrd="0" destOrd="0" presId="urn:microsoft.com/office/officeart/2018/2/layout/IconLabelList"/>
    <dgm:cxn modelId="{05A4F740-3878-4982-A18C-2E6B3D91CC18}" type="presParOf" srcId="{4BD610A5-28FF-4A49-A653-AB7C3AC72008}" destId="{B60142BD-7745-4161-88D0-336A90C2ED81}" srcOrd="0" destOrd="0" presId="urn:microsoft.com/office/officeart/2018/2/layout/IconLabelList"/>
    <dgm:cxn modelId="{4ED2A599-658B-4F3B-9A99-E2E7A02D9730}" type="presParOf" srcId="{4BD610A5-28FF-4A49-A653-AB7C3AC72008}" destId="{E6655E99-F1E7-40DF-804D-5F7EA5B081AB}" srcOrd="1" destOrd="0" presId="urn:microsoft.com/office/officeart/2018/2/layout/IconLabelList"/>
    <dgm:cxn modelId="{5D267A34-8801-439E-8583-A85E9B738678}" type="presParOf" srcId="{4BD610A5-28FF-4A49-A653-AB7C3AC72008}" destId="{64E324FD-E9D6-40B7-A1AD-4454A68D8F4D}" srcOrd="2" destOrd="0" presId="urn:microsoft.com/office/officeart/2018/2/layout/IconLabelList"/>
    <dgm:cxn modelId="{7EFB8159-EB9B-45F4-8495-BBCCBBBEB26E}" type="presParOf" srcId="{D8826EF0-4935-4A58-AFB7-D7A1EEBA5044}" destId="{1FFD5395-27EE-4CFD-848A-26D401EFD789}" srcOrd="1" destOrd="0" presId="urn:microsoft.com/office/officeart/2018/2/layout/IconLabelList"/>
    <dgm:cxn modelId="{05507AEB-C520-4BFE-9578-47551FF7CEA6}" type="presParOf" srcId="{D8826EF0-4935-4A58-AFB7-D7A1EEBA5044}" destId="{0FB10C1F-5449-4069-9108-129608463700}" srcOrd="2" destOrd="0" presId="urn:microsoft.com/office/officeart/2018/2/layout/IconLabelList"/>
    <dgm:cxn modelId="{A02B16A2-5DDC-4140-8E60-9FE1828C9A9D}" type="presParOf" srcId="{0FB10C1F-5449-4069-9108-129608463700}" destId="{70796E61-E9C3-4E1F-AA85-63E4A8C5CBD2}" srcOrd="0" destOrd="0" presId="urn:microsoft.com/office/officeart/2018/2/layout/IconLabelList"/>
    <dgm:cxn modelId="{EA506A27-2598-4E0B-92EB-886748D3048A}" type="presParOf" srcId="{0FB10C1F-5449-4069-9108-129608463700}" destId="{2A13A54E-8C59-4DBC-ADF8-E42CC944745C}" srcOrd="1" destOrd="0" presId="urn:microsoft.com/office/officeart/2018/2/layout/IconLabelList"/>
    <dgm:cxn modelId="{7B8AF2E5-20FF-48BE-B8D2-93EA12DFBDD8}" type="presParOf" srcId="{0FB10C1F-5449-4069-9108-129608463700}" destId="{4954411B-13E9-471E-A44E-A87474D4F0C4}" srcOrd="2" destOrd="0" presId="urn:microsoft.com/office/officeart/2018/2/layout/IconLabel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5399B7-EAC3-47C0-84F9-1399138D8A9D}">
      <dsp:nvSpPr>
        <dsp:cNvPr id="0" name=""/>
        <dsp:cNvSpPr/>
      </dsp:nvSpPr>
      <dsp:spPr>
        <a:xfrm>
          <a:off x="0" y="2008725"/>
          <a:ext cx="9720262" cy="2214465"/>
        </a:xfrm>
        <a:prstGeom prst="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4696" tIns="234696" rIns="234696" bIns="234696" numCol="1" spcCol="1270" anchor="ctr" anchorCtr="0">
          <a:noAutofit/>
        </a:bodyPr>
        <a:lstStyle/>
        <a:p>
          <a:pPr marL="0" lvl="0" indent="0" algn="ctr" defTabSz="1466850">
            <a:lnSpc>
              <a:spcPct val="90000"/>
            </a:lnSpc>
            <a:spcBef>
              <a:spcPct val="0"/>
            </a:spcBef>
            <a:spcAft>
              <a:spcPct val="35000"/>
            </a:spcAft>
            <a:buNone/>
          </a:pPr>
          <a:r>
            <a:rPr lang="de-DE" sz="3300" kern="1200" dirty="0"/>
            <a:t>Befragungsgruppen: </a:t>
          </a:r>
          <a:endParaRPr lang="en-US" sz="3300" kern="1200" dirty="0"/>
        </a:p>
      </dsp:txBody>
      <dsp:txXfrm>
        <a:off x="0" y="2008725"/>
        <a:ext cx="9720262" cy="1195811"/>
      </dsp:txXfrm>
    </dsp:sp>
    <dsp:sp modelId="{F7297E10-F350-47D7-9556-45DE5E6A3907}">
      <dsp:nvSpPr>
        <dsp:cNvPr id="0" name=""/>
        <dsp:cNvSpPr/>
      </dsp:nvSpPr>
      <dsp:spPr>
        <a:xfrm>
          <a:off x="0" y="3009467"/>
          <a:ext cx="4860131" cy="1195738"/>
        </a:xfrm>
        <a:prstGeom prst="rect">
          <a:avLst/>
        </a:prstGeom>
        <a:solidFill>
          <a:schemeClr val="accent2">
            <a:tint val="40000"/>
            <a:alpha val="90000"/>
            <a:hueOff val="0"/>
            <a:satOff val="0"/>
            <a:lumOff val="0"/>
            <a:alphaOff val="0"/>
          </a:schemeClr>
        </a:solidFill>
        <a:ln w="15875"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6248" tIns="36830" rIns="206248" bIns="36830" numCol="1" spcCol="1270" anchor="ctr" anchorCtr="0">
          <a:noAutofit/>
        </a:bodyPr>
        <a:lstStyle/>
        <a:p>
          <a:pPr marL="0" lvl="0" indent="0" algn="ctr" defTabSz="1289050">
            <a:lnSpc>
              <a:spcPct val="90000"/>
            </a:lnSpc>
            <a:spcBef>
              <a:spcPct val="0"/>
            </a:spcBef>
            <a:spcAft>
              <a:spcPct val="35000"/>
            </a:spcAft>
            <a:buNone/>
          </a:pPr>
          <a:r>
            <a:rPr lang="de-DE" sz="2900" kern="1200" dirty="0"/>
            <a:t>IWK-Festangestellte</a:t>
          </a:r>
          <a:endParaRPr lang="en-US" sz="2900" kern="1200" dirty="0"/>
        </a:p>
      </dsp:txBody>
      <dsp:txXfrm>
        <a:off x="0" y="3009467"/>
        <a:ext cx="4860131" cy="1195738"/>
      </dsp:txXfrm>
    </dsp:sp>
    <dsp:sp modelId="{8033BB69-C8E7-4FA4-BFEF-5B8F430AE7E7}">
      <dsp:nvSpPr>
        <dsp:cNvPr id="0" name=""/>
        <dsp:cNvSpPr/>
      </dsp:nvSpPr>
      <dsp:spPr>
        <a:xfrm>
          <a:off x="4860131" y="3009467"/>
          <a:ext cx="4860131" cy="1195738"/>
        </a:xfrm>
        <a:prstGeom prst="rect">
          <a:avLst/>
        </a:prstGeom>
        <a:solidFill>
          <a:schemeClr val="accent2">
            <a:tint val="40000"/>
            <a:alpha val="90000"/>
            <a:hueOff val="-1194440"/>
            <a:satOff val="13969"/>
            <a:lumOff val="1535"/>
            <a:alphaOff val="0"/>
          </a:schemeClr>
        </a:solidFill>
        <a:ln w="15875" cap="flat" cmpd="sng" algn="ctr">
          <a:solidFill>
            <a:schemeClr val="accent2">
              <a:tint val="40000"/>
              <a:alpha val="90000"/>
              <a:hueOff val="-1194440"/>
              <a:satOff val="13969"/>
              <a:lumOff val="153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6248" tIns="36830" rIns="206248" bIns="36830" numCol="1" spcCol="1270" anchor="ctr" anchorCtr="0">
          <a:noAutofit/>
        </a:bodyPr>
        <a:lstStyle/>
        <a:p>
          <a:pPr marL="0" lvl="0" indent="0" algn="ctr" defTabSz="1289050">
            <a:lnSpc>
              <a:spcPct val="90000"/>
            </a:lnSpc>
            <a:spcBef>
              <a:spcPct val="0"/>
            </a:spcBef>
            <a:spcAft>
              <a:spcPct val="35000"/>
            </a:spcAft>
            <a:buNone/>
          </a:pPr>
          <a:r>
            <a:rPr lang="de-DE" sz="2900" kern="1200" dirty="0"/>
            <a:t>IPK-Studierende der Jahrgänge 2018/19 und 2019/20</a:t>
          </a:r>
          <a:endParaRPr lang="en-US" sz="2900" kern="1200" dirty="0"/>
        </a:p>
      </dsp:txBody>
      <dsp:txXfrm>
        <a:off x="4860131" y="3009467"/>
        <a:ext cx="4860131" cy="1195738"/>
      </dsp:txXfrm>
    </dsp:sp>
    <dsp:sp modelId="{DFB52578-E811-444C-8F14-449B947650D0}">
      <dsp:nvSpPr>
        <dsp:cNvPr id="0" name=""/>
        <dsp:cNvSpPr/>
      </dsp:nvSpPr>
      <dsp:spPr>
        <a:xfrm rot="10800000">
          <a:off x="0" y="703"/>
          <a:ext cx="9720262" cy="2037504"/>
        </a:xfrm>
        <a:prstGeom prst="upArrowCallout">
          <a:avLst/>
        </a:prstGeom>
        <a:solidFill>
          <a:schemeClr val="accent2">
            <a:hueOff val="-882696"/>
            <a:satOff val="4218"/>
            <a:lumOff val="5883"/>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4696" tIns="234696" rIns="234696" bIns="234696" numCol="1" spcCol="1270" anchor="ctr" anchorCtr="0">
          <a:noAutofit/>
        </a:bodyPr>
        <a:lstStyle/>
        <a:p>
          <a:pPr marL="0" lvl="0" indent="0" algn="ctr" defTabSz="1466850">
            <a:lnSpc>
              <a:spcPct val="90000"/>
            </a:lnSpc>
            <a:spcBef>
              <a:spcPct val="0"/>
            </a:spcBef>
            <a:spcAft>
              <a:spcPct val="35000"/>
            </a:spcAft>
            <a:buNone/>
          </a:pPr>
          <a:r>
            <a:rPr lang="de-DE" sz="3300" kern="1200" dirty="0"/>
            <a:t>Befragungszeitraum: </a:t>
          </a:r>
          <a:br>
            <a:rPr lang="de-DE" sz="3300" kern="1200" dirty="0"/>
          </a:br>
          <a:r>
            <a:rPr lang="de-DE" sz="3300" kern="1200" dirty="0"/>
            <a:t>16.03. – 04.04.2020 </a:t>
          </a:r>
          <a:endParaRPr lang="en-US" sz="3300" kern="1200" dirty="0"/>
        </a:p>
      </dsp:txBody>
      <dsp:txXfrm rot="10800000">
        <a:off x="0" y="703"/>
        <a:ext cx="9720262" cy="132390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F91C9B-B09E-40F6-9F77-D1A85DB219DF}">
      <dsp:nvSpPr>
        <dsp:cNvPr id="0" name=""/>
        <dsp:cNvSpPr/>
      </dsp:nvSpPr>
      <dsp:spPr>
        <a:xfrm>
          <a:off x="3204" y="290260"/>
          <a:ext cx="3124104" cy="1092580"/>
        </a:xfrm>
        <a:prstGeom prst="rect">
          <a:avLst/>
        </a:prstGeom>
        <a:solidFill>
          <a:schemeClr val="accent2">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marL="0" lvl="0" indent="0" algn="ctr" defTabSz="1066800">
            <a:lnSpc>
              <a:spcPct val="90000"/>
            </a:lnSpc>
            <a:spcBef>
              <a:spcPct val="0"/>
            </a:spcBef>
            <a:spcAft>
              <a:spcPct val="35000"/>
            </a:spcAft>
            <a:buNone/>
          </a:pPr>
          <a:r>
            <a:rPr lang="de-DE" sz="2400" u="sng" kern="1200" dirty="0"/>
            <a:t>Offene Fragen</a:t>
          </a:r>
          <a:endParaRPr lang="de-DE" sz="2400" kern="1200" dirty="0"/>
        </a:p>
      </dsp:txBody>
      <dsp:txXfrm>
        <a:off x="3204" y="290260"/>
        <a:ext cx="3124104" cy="1092580"/>
      </dsp:txXfrm>
    </dsp:sp>
    <dsp:sp modelId="{0B3EEF1C-0C29-476D-AF76-67E4DFC49985}">
      <dsp:nvSpPr>
        <dsp:cNvPr id="0" name=""/>
        <dsp:cNvSpPr/>
      </dsp:nvSpPr>
      <dsp:spPr>
        <a:xfrm>
          <a:off x="3204" y="1382840"/>
          <a:ext cx="3124104" cy="2550791"/>
        </a:xfrm>
        <a:prstGeom prst="rect">
          <a:avLst/>
        </a:prstGeom>
        <a:solidFill>
          <a:schemeClr val="accent2">
            <a:tint val="40000"/>
            <a:alpha val="90000"/>
            <a:hueOff val="0"/>
            <a:satOff val="0"/>
            <a:lumOff val="0"/>
            <a:alphaOff val="0"/>
          </a:schemeClr>
        </a:solidFill>
        <a:ln w="15875"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de-DE" sz="2400" kern="1200" dirty="0"/>
            <a:t>Assoziationen zum Begriff „Fehler“</a:t>
          </a:r>
        </a:p>
        <a:p>
          <a:pPr marL="228600" lvl="1" indent="-228600" algn="l" defTabSz="1066800">
            <a:lnSpc>
              <a:spcPct val="90000"/>
            </a:lnSpc>
            <a:spcBef>
              <a:spcPct val="0"/>
            </a:spcBef>
            <a:spcAft>
              <a:spcPct val="15000"/>
            </a:spcAft>
            <a:buChar char="•"/>
          </a:pPr>
          <a:r>
            <a:rPr lang="de-DE" sz="2400" kern="1200" dirty="0"/>
            <a:t>Kommunikationswege</a:t>
          </a:r>
        </a:p>
        <a:p>
          <a:pPr marL="228600" lvl="1" indent="-228600" algn="l" defTabSz="1066800">
            <a:lnSpc>
              <a:spcPct val="90000"/>
            </a:lnSpc>
            <a:spcBef>
              <a:spcPct val="0"/>
            </a:spcBef>
            <a:spcAft>
              <a:spcPct val="15000"/>
            </a:spcAft>
            <a:buChar char="•"/>
          </a:pPr>
          <a:r>
            <a:rPr lang="de-DE" sz="2400" kern="1200" dirty="0"/>
            <a:t>Wünsche zum Umgang mit Fehlern</a:t>
          </a:r>
        </a:p>
      </dsp:txBody>
      <dsp:txXfrm>
        <a:off x="3204" y="1382840"/>
        <a:ext cx="3124104" cy="2550791"/>
      </dsp:txXfrm>
    </dsp:sp>
    <dsp:sp modelId="{ADE4D21F-1B4D-414E-B760-5910910BACE6}">
      <dsp:nvSpPr>
        <dsp:cNvPr id="0" name=""/>
        <dsp:cNvSpPr/>
      </dsp:nvSpPr>
      <dsp:spPr>
        <a:xfrm>
          <a:off x="3564683" y="290260"/>
          <a:ext cx="3124104" cy="1092580"/>
        </a:xfrm>
        <a:prstGeom prst="rect">
          <a:avLst/>
        </a:prstGeom>
        <a:solidFill>
          <a:schemeClr val="accent2">
            <a:hueOff val="-441348"/>
            <a:satOff val="2109"/>
            <a:lumOff val="2941"/>
            <a:alphaOff val="0"/>
          </a:schemeClr>
        </a:solidFill>
        <a:ln w="15875" cap="flat" cmpd="sng" algn="ctr">
          <a:solidFill>
            <a:schemeClr val="accent2">
              <a:hueOff val="-441348"/>
              <a:satOff val="2109"/>
              <a:lumOff val="2941"/>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marL="0" lvl="0" indent="0" algn="ctr" defTabSz="1066800">
            <a:lnSpc>
              <a:spcPct val="90000"/>
            </a:lnSpc>
            <a:spcBef>
              <a:spcPct val="0"/>
            </a:spcBef>
            <a:spcAft>
              <a:spcPct val="35000"/>
            </a:spcAft>
            <a:buFont typeface="Tw Cen MT" panose="020B0602020104020603" pitchFamily="34" charset="0"/>
            <a:buNone/>
          </a:pPr>
          <a:r>
            <a:rPr lang="de-DE" sz="2400" u="sng" kern="1200" dirty="0"/>
            <a:t>Bewertungsfragen nach Likert</a:t>
          </a:r>
          <a:r>
            <a:rPr lang="de-DE" sz="2400" kern="1200" dirty="0"/>
            <a:t> </a:t>
          </a:r>
          <a:br>
            <a:rPr lang="de-DE" sz="2400" kern="1200" dirty="0"/>
          </a:br>
          <a:r>
            <a:rPr lang="de-DE" sz="2400" kern="1200" dirty="0"/>
            <a:t>(5-Punkte-Skala)</a:t>
          </a:r>
        </a:p>
      </dsp:txBody>
      <dsp:txXfrm>
        <a:off x="3564683" y="290260"/>
        <a:ext cx="3124104" cy="1092580"/>
      </dsp:txXfrm>
    </dsp:sp>
    <dsp:sp modelId="{C754FE17-90B7-4F4D-B724-3894E7A68000}">
      <dsp:nvSpPr>
        <dsp:cNvPr id="0" name=""/>
        <dsp:cNvSpPr/>
      </dsp:nvSpPr>
      <dsp:spPr>
        <a:xfrm>
          <a:off x="3564683" y="1382840"/>
          <a:ext cx="3124104" cy="2550791"/>
        </a:xfrm>
        <a:prstGeom prst="rect">
          <a:avLst/>
        </a:prstGeom>
        <a:solidFill>
          <a:schemeClr val="accent2">
            <a:tint val="40000"/>
            <a:alpha val="90000"/>
            <a:hueOff val="-597220"/>
            <a:satOff val="6985"/>
            <a:lumOff val="767"/>
            <a:alphaOff val="0"/>
          </a:schemeClr>
        </a:solidFill>
        <a:ln w="15875" cap="flat" cmpd="sng" algn="ctr">
          <a:solidFill>
            <a:schemeClr val="accent2">
              <a:tint val="40000"/>
              <a:alpha val="90000"/>
              <a:hueOff val="-597220"/>
              <a:satOff val="6985"/>
              <a:lumOff val="76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de-DE" sz="2400" kern="1200" dirty="0"/>
            <a:t>Fehler-Mindset</a:t>
          </a:r>
        </a:p>
      </dsp:txBody>
      <dsp:txXfrm>
        <a:off x="3564683" y="1382840"/>
        <a:ext cx="3124104" cy="2550791"/>
      </dsp:txXfrm>
    </dsp:sp>
    <dsp:sp modelId="{F7B1DA5A-4995-4B9D-B719-AD259EA67789}">
      <dsp:nvSpPr>
        <dsp:cNvPr id="0" name=""/>
        <dsp:cNvSpPr/>
      </dsp:nvSpPr>
      <dsp:spPr>
        <a:xfrm>
          <a:off x="7126162" y="290260"/>
          <a:ext cx="3124104" cy="1092580"/>
        </a:xfrm>
        <a:prstGeom prst="rect">
          <a:avLst/>
        </a:prstGeom>
        <a:solidFill>
          <a:schemeClr val="accent2">
            <a:hueOff val="-882696"/>
            <a:satOff val="4218"/>
            <a:lumOff val="5883"/>
            <a:alphaOff val="0"/>
          </a:schemeClr>
        </a:solidFill>
        <a:ln w="15875" cap="flat" cmpd="sng" algn="ctr">
          <a:solidFill>
            <a:schemeClr val="accent2">
              <a:hueOff val="-882696"/>
              <a:satOff val="4218"/>
              <a:lumOff val="5883"/>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marL="0" lvl="0" indent="0" algn="ctr" defTabSz="1066800">
            <a:lnSpc>
              <a:spcPct val="90000"/>
            </a:lnSpc>
            <a:spcBef>
              <a:spcPct val="0"/>
            </a:spcBef>
            <a:spcAft>
              <a:spcPct val="35000"/>
            </a:spcAft>
            <a:buFont typeface="Tw Cen MT" panose="020B0602020104020603" pitchFamily="34" charset="0"/>
            <a:buNone/>
          </a:pPr>
          <a:r>
            <a:rPr lang="de-DE" sz="2400" u="sng" kern="1200" dirty="0"/>
            <a:t>Rangfolge</a:t>
          </a:r>
          <a:endParaRPr lang="de-DE" sz="2400" kern="1200" dirty="0"/>
        </a:p>
      </dsp:txBody>
      <dsp:txXfrm>
        <a:off x="7126162" y="290260"/>
        <a:ext cx="3124104" cy="1092580"/>
      </dsp:txXfrm>
    </dsp:sp>
    <dsp:sp modelId="{C1351A75-F353-4616-906A-4AA569C846AF}">
      <dsp:nvSpPr>
        <dsp:cNvPr id="0" name=""/>
        <dsp:cNvSpPr/>
      </dsp:nvSpPr>
      <dsp:spPr>
        <a:xfrm>
          <a:off x="7126162" y="1382840"/>
          <a:ext cx="3124104" cy="2550791"/>
        </a:xfrm>
        <a:prstGeom prst="rect">
          <a:avLst/>
        </a:prstGeom>
        <a:solidFill>
          <a:schemeClr val="accent2">
            <a:tint val="40000"/>
            <a:alpha val="90000"/>
            <a:hueOff val="-1194440"/>
            <a:satOff val="13969"/>
            <a:lumOff val="1535"/>
            <a:alphaOff val="0"/>
          </a:schemeClr>
        </a:solidFill>
        <a:ln w="15875" cap="flat" cmpd="sng" algn="ctr">
          <a:solidFill>
            <a:schemeClr val="accent2">
              <a:tint val="40000"/>
              <a:alpha val="90000"/>
              <a:hueOff val="-1194440"/>
              <a:satOff val="13969"/>
              <a:lumOff val="153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de-DE" sz="2400" kern="1200" dirty="0"/>
            <a:t>Einfluss auf Fehlerkommunikation</a:t>
          </a:r>
        </a:p>
        <a:p>
          <a:pPr marL="228600" lvl="1" indent="-228600" algn="l" defTabSz="1066800">
            <a:lnSpc>
              <a:spcPct val="90000"/>
            </a:lnSpc>
            <a:spcBef>
              <a:spcPct val="0"/>
            </a:spcBef>
            <a:spcAft>
              <a:spcPct val="15000"/>
            </a:spcAft>
            <a:buChar char="•"/>
          </a:pPr>
          <a:r>
            <a:rPr lang="de-DE" sz="2400" kern="1200" dirty="0"/>
            <a:t>Rangfolge von „1 – höchsten Einfluss“ bis „10 – geringster Einfluss“</a:t>
          </a:r>
        </a:p>
        <a:p>
          <a:pPr marL="228600" lvl="1" indent="-228600" algn="l" defTabSz="1066800">
            <a:lnSpc>
              <a:spcPct val="90000"/>
            </a:lnSpc>
            <a:spcBef>
              <a:spcPct val="0"/>
            </a:spcBef>
            <a:spcAft>
              <a:spcPct val="15000"/>
            </a:spcAft>
            <a:buChar char="•"/>
          </a:pPr>
          <a:endParaRPr lang="de-DE" sz="2400" kern="1200" dirty="0"/>
        </a:p>
      </dsp:txBody>
      <dsp:txXfrm>
        <a:off x="7126162" y="1382840"/>
        <a:ext cx="3124104" cy="255079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487B74-28AD-4194-A06A-75B62C73907F}">
      <dsp:nvSpPr>
        <dsp:cNvPr id="0" name=""/>
        <dsp:cNvSpPr/>
      </dsp:nvSpPr>
      <dsp:spPr>
        <a:xfrm>
          <a:off x="0" y="1094661"/>
          <a:ext cx="2221362" cy="1332817"/>
        </a:xfrm>
        <a:prstGeom prst="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de-DE" sz="2000" kern="1200" dirty="0"/>
            <a:t>Fehlerbewusstsein</a:t>
          </a:r>
        </a:p>
      </dsp:txBody>
      <dsp:txXfrm>
        <a:off x="0" y="1094661"/>
        <a:ext cx="2221362" cy="1332817"/>
      </dsp:txXfrm>
    </dsp:sp>
    <dsp:sp modelId="{A3DD5742-7D9A-4610-A736-0F54794ECDE9}">
      <dsp:nvSpPr>
        <dsp:cNvPr id="0" name=""/>
        <dsp:cNvSpPr/>
      </dsp:nvSpPr>
      <dsp:spPr>
        <a:xfrm>
          <a:off x="2443498" y="1094661"/>
          <a:ext cx="2221362" cy="1332817"/>
        </a:xfrm>
        <a:prstGeom prst="rect">
          <a:avLst/>
        </a:prstGeom>
        <a:solidFill>
          <a:schemeClr val="accent2">
            <a:hueOff val="-110337"/>
            <a:satOff val="527"/>
            <a:lumOff val="735"/>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de-DE" sz="2000" kern="1200"/>
            <a:t>Fehlerrisikoneigung</a:t>
          </a:r>
          <a:endParaRPr lang="de-DE" sz="2000" kern="1200" dirty="0"/>
        </a:p>
      </dsp:txBody>
      <dsp:txXfrm>
        <a:off x="2443498" y="1094661"/>
        <a:ext cx="2221362" cy="1332817"/>
      </dsp:txXfrm>
    </dsp:sp>
    <dsp:sp modelId="{5CC4CDDB-8F9A-49C0-8F69-395E4F673ACE}">
      <dsp:nvSpPr>
        <dsp:cNvPr id="0" name=""/>
        <dsp:cNvSpPr/>
      </dsp:nvSpPr>
      <dsp:spPr>
        <a:xfrm>
          <a:off x="4886996" y="1094661"/>
          <a:ext cx="2221362" cy="1332817"/>
        </a:xfrm>
        <a:prstGeom prst="rect">
          <a:avLst/>
        </a:prstGeom>
        <a:solidFill>
          <a:schemeClr val="accent2">
            <a:hueOff val="-220674"/>
            <a:satOff val="1055"/>
            <a:lumOff val="1471"/>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de-DE" sz="2000" kern="1200" dirty="0"/>
            <a:t>Lernen aus Fehlern</a:t>
          </a:r>
        </a:p>
      </dsp:txBody>
      <dsp:txXfrm>
        <a:off x="4886996" y="1094661"/>
        <a:ext cx="2221362" cy="1332817"/>
      </dsp:txXfrm>
    </dsp:sp>
    <dsp:sp modelId="{9BADA465-5782-4EEF-8D9E-6F3098D3C667}">
      <dsp:nvSpPr>
        <dsp:cNvPr id="0" name=""/>
        <dsp:cNvSpPr/>
      </dsp:nvSpPr>
      <dsp:spPr>
        <a:xfrm>
          <a:off x="0" y="2649615"/>
          <a:ext cx="2221362" cy="1332817"/>
        </a:xfrm>
        <a:prstGeom prst="rect">
          <a:avLst/>
        </a:prstGeom>
        <a:solidFill>
          <a:schemeClr val="accent2">
            <a:hueOff val="-331011"/>
            <a:satOff val="1582"/>
            <a:lumOff val="2206"/>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de-DE" sz="2000" kern="1200"/>
            <a:t>Fehlererwartung</a:t>
          </a:r>
          <a:endParaRPr lang="de-DE" sz="2000" kern="1200" dirty="0"/>
        </a:p>
      </dsp:txBody>
      <dsp:txXfrm>
        <a:off x="0" y="2649615"/>
        <a:ext cx="2221362" cy="1332817"/>
      </dsp:txXfrm>
    </dsp:sp>
    <dsp:sp modelId="{38672C1B-79F9-4F8C-8A2F-4F222E3619DD}">
      <dsp:nvSpPr>
        <dsp:cNvPr id="0" name=""/>
        <dsp:cNvSpPr/>
      </dsp:nvSpPr>
      <dsp:spPr>
        <a:xfrm>
          <a:off x="2443498" y="2649615"/>
          <a:ext cx="2221362" cy="1332817"/>
        </a:xfrm>
        <a:prstGeom prst="rect">
          <a:avLst/>
        </a:prstGeom>
        <a:solidFill>
          <a:schemeClr val="accent2">
            <a:hueOff val="-441348"/>
            <a:satOff val="2109"/>
            <a:lumOff val="2941"/>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de-DE" sz="2000" kern="1200"/>
            <a:t>Fehlerbelastung</a:t>
          </a:r>
          <a:endParaRPr lang="de-DE" sz="2000" kern="1200" dirty="0"/>
        </a:p>
      </dsp:txBody>
      <dsp:txXfrm>
        <a:off x="2443498" y="2649615"/>
        <a:ext cx="2221362" cy="1332817"/>
      </dsp:txXfrm>
    </dsp:sp>
    <dsp:sp modelId="{DB103EA5-6025-4067-98F4-E59334C019AD}">
      <dsp:nvSpPr>
        <dsp:cNvPr id="0" name=""/>
        <dsp:cNvSpPr/>
      </dsp:nvSpPr>
      <dsp:spPr>
        <a:xfrm>
          <a:off x="4886996" y="2649615"/>
          <a:ext cx="2221362" cy="1332817"/>
        </a:xfrm>
        <a:prstGeom prst="rect">
          <a:avLst/>
        </a:prstGeom>
        <a:solidFill>
          <a:schemeClr val="accent2">
            <a:hueOff val="-551685"/>
            <a:satOff val="2636"/>
            <a:lumOff val="3677"/>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de-DE" sz="2000" kern="1200" dirty="0"/>
            <a:t>Fehlerkompetenz</a:t>
          </a:r>
        </a:p>
      </dsp:txBody>
      <dsp:txXfrm>
        <a:off x="4886996" y="2649615"/>
        <a:ext cx="2221362" cy="1332817"/>
      </dsp:txXfrm>
    </dsp:sp>
    <dsp:sp modelId="{9FB717B2-8EE7-4EF9-B180-706DA7E497D6}">
      <dsp:nvSpPr>
        <dsp:cNvPr id="0" name=""/>
        <dsp:cNvSpPr/>
      </dsp:nvSpPr>
      <dsp:spPr>
        <a:xfrm>
          <a:off x="0" y="4204568"/>
          <a:ext cx="2221362" cy="1332817"/>
        </a:xfrm>
        <a:prstGeom prst="rect">
          <a:avLst/>
        </a:prstGeom>
        <a:solidFill>
          <a:schemeClr val="accent2">
            <a:hueOff val="-662022"/>
            <a:satOff val="3164"/>
            <a:lumOff val="4412"/>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de-DE" sz="2000" kern="1200"/>
            <a:t>Fehlermotivation</a:t>
          </a:r>
          <a:endParaRPr lang="de-DE" sz="2000" kern="1200" dirty="0"/>
        </a:p>
      </dsp:txBody>
      <dsp:txXfrm>
        <a:off x="0" y="4204568"/>
        <a:ext cx="2221362" cy="1332817"/>
      </dsp:txXfrm>
    </dsp:sp>
    <dsp:sp modelId="{69E419DC-3B6F-4C3C-8174-67BB26EFAB02}">
      <dsp:nvSpPr>
        <dsp:cNvPr id="0" name=""/>
        <dsp:cNvSpPr/>
      </dsp:nvSpPr>
      <dsp:spPr>
        <a:xfrm>
          <a:off x="2443498" y="4204568"/>
          <a:ext cx="2221362" cy="1332817"/>
        </a:xfrm>
        <a:prstGeom prst="rect">
          <a:avLst/>
        </a:prstGeom>
        <a:solidFill>
          <a:schemeClr val="accent2">
            <a:hueOff val="-772359"/>
            <a:satOff val="3691"/>
            <a:lumOff val="5148"/>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de-DE" sz="2000" kern="1200"/>
            <a:t>Umgang in Lehrveranstaltungen</a:t>
          </a:r>
          <a:endParaRPr lang="de-DE" sz="2000" kern="1200" dirty="0"/>
        </a:p>
      </dsp:txBody>
      <dsp:txXfrm>
        <a:off x="2443498" y="4204568"/>
        <a:ext cx="2221362" cy="1332817"/>
      </dsp:txXfrm>
    </dsp:sp>
    <dsp:sp modelId="{F002DDB6-3C83-4CB1-B9A1-B01E26EBACC0}">
      <dsp:nvSpPr>
        <dsp:cNvPr id="0" name=""/>
        <dsp:cNvSpPr/>
      </dsp:nvSpPr>
      <dsp:spPr>
        <a:xfrm>
          <a:off x="4886996" y="4204568"/>
          <a:ext cx="2221362" cy="1332817"/>
        </a:xfrm>
        <a:prstGeom prst="rect">
          <a:avLst/>
        </a:prstGeom>
        <a:solidFill>
          <a:schemeClr val="accent2">
            <a:hueOff val="-882696"/>
            <a:satOff val="4218"/>
            <a:lumOff val="5883"/>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de-DE" sz="2000" kern="1200" dirty="0"/>
            <a:t>Umgang untereinander</a:t>
          </a:r>
        </a:p>
      </dsp:txBody>
      <dsp:txXfrm>
        <a:off x="4886996" y="4204568"/>
        <a:ext cx="2221362" cy="133281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0142BD-7745-4161-88D0-336A90C2ED81}">
      <dsp:nvSpPr>
        <dsp:cNvPr id="0" name=""/>
        <dsp:cNvSpPr/>
      </dsp:nvSpPr>
      <dsp:spPr>
        <a:xfrm>
          <a:off x="1350131" y="444245"/>
          <a:ext cx="1944000" cy="1944000"/>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4E324FD-E9D6-40B7-A1AD-4454A68D8F4D}">
      <dsp:nvSpPr>
        <dsp:cNvPr id="0" name=""/>
        <dsp:cNvSpPr/>
      </dsp:nvSpPr>
      <dsp:spPr>
        <a:xfrm>
          <a:off x="162131" y="2858479"/>
          <a:ext cx="432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244600">
            <a:lnSpc>
              <a:spcPct val="90000"/>
            </a:lnSpc>
            <a:spcBef>
              <a:spcPct val="0"/>
            </a:spcBef>
            <a:spcAft>
              <a:spcPct val="35000"/>
            </a:spcAft>
            <a:buNone/>
          </a:pPr>
          <a:r>
            <a:rPr lang="de-DE" sz="2800" kern="1200" dirty="0"/>
            <a:t>Digitale Bibliothek Thüringen </a:t>
          </a:r>
          <a:r>
            <a:rPr lang="de-DE" sz="2800" kern="1200" dirty="0">
              <a:hlinkClick xmlns:r="http://schemas.openxmlformats.org/officeDocument/2006/relationships" r:id="rId3"/>
            </a:rPr>
            <a:t>(DBT) – „Fehlerkultur“</a:t>
          </a:r>
          <a:endParaRPr lang="de-DE" sz="2800" kern="1200" dirty="0"/>
        </a:p>
      </dsp:txBody>
      <dsp:txXfrm>
        <a:off x="162131" y="2858479"/>
        <a:ext cx="4320000" cy="720000"/>
      </dsp:txXfrm>
    </dsp:sp>
    <dsp:sp modelId="{70796E61-E9C3-4E1F-AA85-63E4A8C5CBD2}">
      <dsp:nvSpPr>
        <dsp:cNvPr id="0" name=""/>
        <dsp:cNvSpPr/>
      </dsp:nvSpPr>
      <dsp:spPr>
        <a:xfrm>
          <a:off x="6426131" y="444245"/>
          <a:ext cx="1944000" cy="1944000"/>
        </a:xfrm>
        <a:prstGeom prst="rect">
          <a:avLst/>
        </a:prstGeom>
        <a:blipFill>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954411B-13E9-471E-A44E-A87474D4F0C4}">
      <dsp:nvSpPr>
        <dsp:cNvPr id="0" name=""/>
        <dsp:cNvSpPr/>
      </dsp:nvSpPr>
      <dsp:spPr>
        <a:xfrm>
          <a:off x="5238131" y="2858479"/>
          <a:ext cx="432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244600">
            <a:lnSpc>
              <a:spcPct val="90000"/>
            </a:lnSpc>
            <a:spcBef>
              <a:spcPct val="0"/>
            </a:spcBef>
            <a:spcAft>
              <a:spcPct val="35000"/>
            </a:spcAft>
            <a:buNone/>
          </a:pPr>
          <a:r>
            <a:rPr lang="de-DE" sz="2800" kern="1200"/>
            <a:t>E-Mail an </a:t>
          </a:r>
          <a:r>
            <a:rPr lang="de-DE" sz="2800" kern="1200">
              <a:hlinkClick xmlns:r="http://schemas.openxmlformats.org/officeDocument/2006/relationships" r:id="rId6"/>
            </a:rPr>
            <a:t>fehlerkulturFSU@outlook.com</a:t>
          </a:r>
          <a:endParaRPr lang="en-US" sz="2800" kern="1200"/>
        </a:p>
      </dsp:txBody>
      <dsp:txXfrm>
        <a:off x="5238131" y="2858479"/>
        <a:ext cx="4320000" cy="720000"/>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83F565-6C6C-4B49-8993-704048B229C8}" type="datetimeFigureOut">
              <a:rPr lang="de-DE" smtClean="0"/>
              <a:t>21.12.2020</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4BACC8-495F-4F4D-A419-15428089683F}" type="slidenum">
              <a:rPr lang="de-DE" smtClean="0"/>
              <a:t>‹Nr.›</a:t>
            </a:fld>
            <a:endParaRPr lang="de-DE"/>
          </a:p>
        </p:txBody>
      </p:sp>
    </p:spTree>
    <p:extLst>
      <p:ext uri="{BB962C8B-B14F-4D97-AF65-F5344CB8AC3E}">
        <p14:creationId xmlns:p14="http://schemas.microsoft.com/office/powerpoint/2010/main" val="35688211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94BACC8-495F-4F4D-A419-15428089683F}" type="slidenum">
              <a:rPr lang="de-DE" smtClean="0"/>
              <a:t>1</a:t>
            </a:fld>
            <a:endParaRPr lang="de-DE"/>
          </a:p>
        </p:txBody>
      </p:sp>
    </p:spTree>
    <p:extLst>
      <p:ext uri="{BB962C8B-B14F-4D97-AF65-F5344CB8AC3E}">
        <p14:creationId xmlns:p14="http://schemas.microsoft.com/office/powerpoint/2010/main" val="3425120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Wie eingangs erwähnt, wurden auch offene Fragestellungen gewählt zu Erhebungen im Bereich der Assoziationen. So wurde gefragt: „Welche Assoziationen verbinden Sie mit dem Begriff Fehler?“ Die Nennungen wurden anschließend geclustert. Die häufigsten Nennungen sind nachfolgend groß geschrieben.</a:t>
            </a:r>
          </a:p>
        </p:txBody>
      </p:sp>
      <p:sp>
        <p:nvSpPr>
          <p:cNvPr id="4" name="Foliennummernplatzhalter 3"/>
          <p:cNvSpPr>
            <a:spLocks noGrp="1"/>
          </p:cNvSpPr>
          <p:nvPr>
            <p:ph type="sldNum" sz="quarter" idx="5"/>
          </p:nvPr>
        </p:nvSpPr>
        <p:spPr/>
        <p:txBody>
          <a:bodyPr/>
          <a:lstStyle/>
          <a:p>
            <a:fld id="{994BACC8-495F-4F4D-A419-15428089683F}" type="slidenum">
              <a:rPr lang="de-DE" smtClean="0"/>
              <a:t>10</a:t>
            </a:fld>
            <a:endParaRPr lang="de-DE"/>
          </a:p>
        </p:txBody>
      </p:sp>
    </p:spTree>
    <p:extLst>
      <p:ext uri="{BB962C8B-B14F-4D97-AF65-F5344CB8AC3E}">
        <p14:creationId xmlns:p14="http://schemas.microsoft.com/office/powerpoint/2010/main" val="16927507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meisten IWK-Festangestellten assoziieren den Begriff „Fehler“ als Chance, verbinden diesen Begriff jedoch auch mit negativen Gefühlen. Zudem gab es viele Nennungen zu: Etwas falsch machen, Fehler sind menschlich, Kommunikation und entschuldigen.</a:t>
            </a:r>
          </a:p>
        </p:txBody>
      </p:sp>
      <p:sp>
        <p:nvSpPr>
          <p:cNvPr id="4" name="Foliennummernplatzhalter 3"/>
          <p:cNvSpPr>
            <a:spLocks noGrp="1"/>
          </p:cNvSpPr>
          <p:nvPr>
            <p:ph type="sldNum" sz="quarter" idx="5"/>
          </p:nvPr>
        </p:nvSpPr>
        <p:spPr/>
        <p:txBody>
          <a:bodyPr/>
          <a:lstStyle/>
          <a:p>
            <a:fld id="{994BACC8-495F-4F4D-A419-15428089683F}" type="slidenum">
              <a:rPr lang="de-DE" smtClean="0"/>
              <a:t>11</a:t>
            </a:fld>
            <a:endParaRPr lang="de-DE"/>
          </a:p>
        </p:txBody>
      </p:sp>
    </p:spTree>
    <p:extLst>
      <p:ext uri="{BB962C8B-B14F-4D97-AF65-F5344CB8AC3E}">
        <p14:creationId xmlns:p14="http://schemas.microsoft.com/office/powerpoint/2010/main" val="1399192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IPK-Studierenden assoziieren den Begriff „Fehler“ am Häufigsten mit negativen Gefühlen. Die zweithäufigste Nennung erfolgte bei Fehler als Chance, gefolgt von Etwas falsch machen, entgegen der Erwartung, Strafe und Fehler sind menschlich.</a:t>
            </a:r>
          </a:p>
        </p:txBody>
      </p:sp>
      <p:sp>
        <p:nvSpPr>
          <p:cNvPr id="4" name="Foliennummernplatzhalter 3"/>
          <p:cNvSpPr>
            <a:spLocks noGrp="1"/>
          </p:cNvSpPr>
          <p:nvPr>
            <p:ph type="sldNum" sz="quarter" idx="5"/>
          </p:nvPr>
        </p:nvSpPr>
        <p:spPr/>
        <p:txBody>
          <a:bodyPr/>
          <a:lstStyle/>
          <a:p>
            <a:fld id="{994BACC8-495F-4F4D-A419-15428089683F}" type="slidenum">
              <a:rPr lang="de-DE" smtClean="0"/>
              <a:t>12</a:t>
            </a:fld>
            <a:endParaRPr lang="de-DE"/>
          </a:p>
        </p:txBody>
      </p:sp>
    </p:spTree>
    <p:extLst>
      <p:ext uri="{BB962C8B-B14F-4D97-AF65-F5344CB8AC3E}">
        <p14:creationId xmlns:p14="http://schemas.microsoft.com/office/powerpoint/2010/main" val="41357318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rtl="0">
              <a:spcBef>
                <a:spcPts val="0"/>
              </a:spcBef>
              <a:spcAft>
                <a:spcPts val="0"/>
              </a:spcAft>
            </a:pPr>
            <a:r>
              <a:rPr lang="de-DE" sz="1800" b="0" i="0" u="none" strike="noStrike" dirty="0">
                <a:solidFill>
                  <a:srgbClr val="000000"/>
                </a:solidFill>
                <a:effectLst/>
                <a:latin typeface="Arial" panose="020B0604020202020204" pitchFamily="34" charset="0"/>
              </a:rPr>
              <a:t>Als nächstes haben wir die Kommunikationswege abgefragt, die von den IWK-Festangestellten und den IPK-Studierenden verwendet werden, um gemachte Fehler zu teilen. </a:t>
            </a:r>
            <a:endParaRPr lang="de-DE" b="0" dirty="0">
              <a:effectLst/>
            </a:endParaRPr>
          </a:p>
          <a:p>
            <a:br>
              <a:rPr lang="de-DE" dirty="0"/>
            </a:br>
            <a:endParaRPr lang="de-DE" dirty="0"/>
          </a:p>
        </p:txBody>
      </p:sp>
      <p:sp>
        <p:nvSpPr>
          <p:cNvPr id="4" name="Foliennummernplatzhalter 3"/>
          <p:cNvSpPr>
            <a:spLocks noGrp="1"/>
          </p:cNvSpPr>
          <p:nvPr>
            <p:ph type="sldNum" sz="quarter" idx="5"/>
          </p:nvPr>
        </p:nvSpPr>
        <p:spPr/>
        <p:txBody>
          <a:bodyPr/>
          <a:lstStyle/>
          <a:p>
            <a:fld id="{994BACC8-495F-4F4D-A419-15428089683F}" type="slidenum">
              <a:rPr lang="de-DE" smtClean="0"/>
              <a:t>13</a:t>
            </a:fld>
            <a:endParaRPr lang="de-DE"/>
          </a:p>
        </p:txBody>
      </p:sp>
    </p:spTree>
    <p:extLst>
      <p:ext uri="{BB962C8B-B14F-4D97-AF65-F5344CB8AC3E}">
        <p14:creationId xmlns:p14="http://schemas.microsoft.com/office/powerpoint/2010/main" val="31478257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rtl="0">
              <a:spcBef>
                <a:spcPts val="0"/>
              </a:spcBef>
              <a:spcAft>
                <a:spcPts val="0"/>
              </a:spcAft>
            </a:pPr>
            <a:r>
              <a:rPr lang="de-DE" sz="1800" b="0" i="0" u="none" strike="noStrike" dirty="0">
                <a:solidFill>
                  <a:srgbClr val="000000"/>
                </a:solidFill>
                <a:effectLst/>
                <a:latin typeface="Arial" panose="020B0604020202020204" pitchFamily="34" charset="0"/>
              </a:rPr>
              <a:t>Das dunklere blau stellt die Ergebnisse der IWK-Festangestellten, das helle blau die der IPK-Studierenden dar. </a:t>
            </a:r>
          </a:p>
          <a:p>
            <a:pPr rtl="0">
              <a:spcBef>
                <a:spcPts val="0"/>
              </a:spcBef>
              <a:spcAft>
                <a:spcPts val="0"/>
              </a:spcAft>
            </a:pPr>
            <a:r>
              <a:rPr lang="de-DE" sz="1800" b="0" i="0" u="none" strike="noStrike" dirty="0">
                <a:solidFill>
                  <a:srgbClr val="000000"/>
                </a:solidFill>
                <a:effectLst/>
                <a:latin typeface="Arial" panose="020B0604020202020204" pitchFamily="34" charset="0"/>
              </a:rPr>
              <a:t>Bei den IWK-Festangestellten wird am meisten das persönliche Gespräch genutzt, um gemachte Fehler zu teilen. An zweiter Stelle wird über E-Mail kommuniziert. </a:t>
            </a:r>
          </a:p>
          <a:p>
            <a:pPr rtl="0">
              <a:spcBef>
                <a:spcPts val="0"/>
              </a:spcBef>
              <a:spcAft>
                <a:spcPts val="0"/>
              </a:spcAft>
            </a:pPr>
            <a:r>
              <a:rPr lang="de-DE" sz="1800" b="0" i="0" u="none" strike="noStrike" dirty="0">
                <a:solidFill>
                  <a:srgbClr val="000000"/>
                </a:solidFill>
                <a:effectLst/>
                <a:latin typeface="Arial" panose="020B0604020202020204" pitchFamily="34" charset="0"/>
              </a:rPr>
              <a:t>Die IPK-Studierenden bevorzugen überwiegend, gemachte Fehler in einem persönlichem Gespräch zu kommunizieren. Über E-Mail, </a:t>
            </a:r>
            <a:r>
              <a:rPr lang="de-DE" sz="1800" b="0" i="0" u="none" strike="noStrike" dirty="0" err="1">
                <a:solidFill>
                  <a:srgbClr val="000000"/>
                </a:solidFill>
                <a:effectLst/>
                <a:latin typeface="Arial" panose="020B0604020202020204" pitchFamily="34" charset="0"/>
              </a:rPr>
              <a:t>Social</a:t>
            </a:r>
            <a:r>
              <a:rPr lang="de-DE" sz="1800" b="0" i="0" u="none" strike="noStrike" dirty="0">
                <a:solidFill>
                  <a:srgbClr val="000000"/>
                </a:solidFill>
                <a:effectLst/>
                <a:latin typeface="Arial" panose="020B0604020202020204" pitchFamily="34" charset="0"/>
              </a:rPr>
              <a:t> Media oder sonstiges kommunizieren nur vereinzelt Studierende. </a:t>
            </a:r>
            <a:endParaRPr lang="de-DE" dirty="0"/>
          </a:p>
        </p:txBody>
      </p:sp>
      <p:sp>
        <p:nvSpPr>
          <p:cNvPr id="4" name="Foliennummernplatzhalter 3"/>
          <p:cNvSpPr>
            <a:spLocks noGrp="1"/>
          </p:cNvSpPr>
          <p:nvPr>
            <p:ph type="sldNum" sz="quarter" idx="5"/>
          </p:nvPr>
        </p:nvSpPr>
        <p:spPr/>
        <p:txBody>
          <a:bodyPr/>
          <a:lstStyle/>
          <a:p>
            <a:fld id="{994BACC8-495F-4F4D-A419-15428089683F}" type="slidenum">
              <a:rPr lang="de-DE" smtClean="0"/>
              <a:t>14</a:t>
            </a:fld>
            <a:endParaRPr lang="de-DE"/>
          </a:p>
        </p:txBody>
      </p:sp>
    </p:spTree>
    <p:extLst>
      <p:ext uri="{BB962C8B-B14F-4D97-AF65-F5344CB8AC3E}">
        <p14:creationId xmlns:p14="http://schemas.microsoft.com/office/powerpoint/2010/main" val="20392274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noProof="0" dirty="0"/>
              <a:t>Eine weitere Frage war, wie die hier abgebildeten Konzepte die Kommunikation von Fehlern beeinflussen. Dazu sollten die Konzepte der Rangfolge nach geordnet werden. 1 bedeutet höchster Einfluss, 10 geringster Einfluss. </a:t>
            </a:r>
            <a:endParaRPr lang="de-DE" noProof="0" dirty="0"/>
          </a:p>
        </p:txBody>
      </p:sp>
      <p:sp>
        <p:nvSpPr>
          <p:cNvPr id="4" name="Foliennummernplatzhalter 3"/>
          <p:cNvSpPr>
            <a:spLocks noGrp="1"/>
          </p:cNvSpPr>
          <p:nvPr>
            <p:ph type="sldNum" sz="quarter" idx="5"/>
          </p:nvPr>
        </p:nvSpPr>
        <p:spPr/>
        <p:txBody>
          <a:bodyPr/>
          <a:lstStyle/>
          <a:p>
            <a:fld id="{994BACC8-495F-4F4D-A419-15428089683F}" type="slidenum">
              <a:rPr lang="de-DE" smtClean="0"/>
              <a:t>15</a:t>
            </a:fld>
            <a:endParaRPr lang="de-DE"/>
          </a:p>
        </p:txBody>
      </p:sp>
    </p:spTree>
    <p:extLst>
      <p:ext uri="{BB962C8B-B14F-4D97-AF65-F5344CB8AC3E}">
        <p14:creationId xmlns:p14="http://schemas.microsoft.com/office/powerpoint/2010/main" val="4910689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rtl="0">
              <a:spcBef>
                <a:spcPts val="0"/>
              </a:spcBef>
              <a:spcAft>
                <a:spcPts val="0"/>
              </a:spcAft>
            </a:pPr>
            <a:r>
              <a:rPr lang="de-DE" sz="1800" b="0" i="0" u="none" strike="noStrike" dirty="0">
                <a:solidFill>
                  <a:srgbClr val="000000"/>
                </a:solidFill>
                <a:effectLst/>
                <a:latin typeface="Arial" panose="020B0604020202020204" pitchFamily="34" charset="0"/>
              </a:rPr>
              <a:t>Hier sind die Konzepte mit dem höchsten Einfluss auf die Kommunikation von Fehlern abgebildet.</a:t>
            </a:r>
          </a:p>
          <a:p>
            <a:pPr rtl="0">
              <a:spcBef>
                <a:spcPts val="0"/>
              </a:spcBef>
              <a:spcAft>
                <a:spcPts val="0"/>
              </a:spcAft>
            </a:pPr>
            <a:r>
              <a:rPr lang="de-DE" sz="1800" b="0" i="0" u="none" strike="noStrike" dirty="0">
                <a:solidFill>
                  <a:srgbClr val="000000"/>
                </a:solidFill>
                <a:effectLst/>
                <a:latin typeface="Arial" panose="020B0604020202020204" pitchFamily="34" charset="0"/>
              </a:rPr>
              <a:t>Bei den IWK-Festangestellten sind es Vertrauen, Beziehung und Fairness, und Offenheit.</a:t>
            </a:r>
            <a:endParaRPr lang="de-DE" b="0" dirty="0">
              <a:effectLst/>
            </a:endParaRPr>
          </a:p>
          <a:p>
            <a:pPr rtl="0">
              <a:spcBef>
                <a:spcPts val="0"/>
              </a:spcBef>
              <a:spcAft>
                <a:spcPts val="0"/>
              </a:spcAft>
            </a:pPr>
            <a:r>
              <a:rPr lang="de-DE" sz="1800" b="0" i="0" u="none" strike="noStrike" dirty="0">
                <a:solidFill>
                  <a:srgbClr val="000000"/>
                </a:solidFill>
                <a:effectLst/>
                <a:latin typeface="Arial" panose="020B0604020202020204" pitchFamily="34" charset="0"/>
              </a:rPr>
              <a:t>Bei den IPK-Studierenden spielen Vertrauen, Beziehung und Feedback die größte Rolle, um gemachte Fehler zu kommunizieren.</a:t>
            </a:r>
            <a:endParaRPr lang="de-DE" b="0" dirty="0">
              <a:effectLst/>
            </a:endParaRPr>
          </a:p>
          <a:p>
            <a:br>
              <a:rPr lang="de-DE" dirty="0"/>
            </a:br>
            <a:endParaRPr lang="de-DE" dirty="0"/>
          </a:p>
        </p:txBody>
      </p:sp>
      <p:sp>
        <p:nvSpPr>
          <p:cNvPr id="4" name="Foliennummernplatzhalter 3"/>
          <p:cNvSpPr>
            <a:spLocks noGrp="1"/>
          </p:cNvSpPr>
          <p:nvPr>
            <p:ph type="sldNum" sz="quarter" idx="5"/>
          </p:nvPr>
        </p:nvSpPr>
        <p:spPr/>
        <p:txBody>
          <a:bodyPr/>
          <a:lstStyle/>
          <a:p>
            <a:fld id="{994BACC8-495F-4F4D-A419-15428089683F}" type="slidenum">
              <a:rPr lang="de-DE" smtClean="0"/>
              <a:t>16</a:t>
            </a:fld>
            <a:endParaRPr lang="de-DE"/>
          </a:p>
        </p:txBody>
      </p:sp>
    </p:spTree>
    <p:extLst>
      <p:ext uri="{BB962C8B-B14F-4D97-AF65-F5344CB8AC3E}">
        <p14:creationId xmlns:p14="http://schemas.microsoft.com/office/powerpoint/2010/main" val="10175769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Eine weitere offene Frage wurde zu den Wünschen zum Umgang mit Fehlern gestellt. Die Frage lautete: „Wie würden Sie sich den Umgang mit Fehlern wünschen?“ Auch hier wurden die Wünsche anschließend in verschiedene Kategorien zusammengefasst.</a:t>
            </a:r>
          </a:p>
        </p:txBody>
      </p:sp>
      <p:sp>
        <p:nvSpPr>
          <p:cNvPr id="4" name="Foliennummernplatzhalter 3"/>
          <p:cNvSpPr>
            <a:spLocks noGrp="1"/>
          </p:cNvSpPr>
          <p:nvPr>
            <p:ph type="sldNum" sz="quarter" idx="5"/>
          </p:nvPr>
        </p:nvSpPr>
        <p:spPr/>
        <p:txBody>
          <a:bodyPr/>
          <a:lstStyle/>
          <a:p>
            <a:fld id="{994BACC8-495F-4F4D-A419-15428089683F}" type="slidenum">
              <a:rPr lang="de-DE" smtClean="0"/>
              <a:t>17</a:t>
            </a:fld>
            <a:endParaRPr lang="de-DE"/>
          </a:p>
        </p:txBody>
      </p:sp>
    </p:spTree>
    <p:extLst>
      <p:ext uri="{BB962C8B-B14F-4D97-AF65-F5344CB8AC3E}">
        <p14:creationId xmlns:p14="http://schemas.microsoft.com/office/powerpoint/2010/main" val="34080198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IWK-Festangestellten nannten die meisten Wünsche in den Bereichen Handling, Kommunikation und Vertrauen. Z. B. „Mehr Mut auch mal Fehler zu machen“, „sie einzugestehen und zu kommunizieren“ oder „Wenn Fehler ein Problem sind, das dies auch offen angesprochen wird und nicht hinten rum kursiert“.</a:t>
            </a:r>
          </a:p>
          <a:p>
            <a:endParaRPr lang="de-DE" dirty="0"/>
          </a:p>
        </p:txBody>
      </p:sp>
      <p:sp>
        <p:nvSpPr>
          <p:cNvPr id="4" name="Foliennummernplatzhalter 3"/>
          <p:cNvSpPr>
            <a:spLocks noGrp="1"/>
          </p:cNvSpPr>
          <p:nvPr>
            <p:ph type="sldNum" sz="quarter" idx="5"/>
          </p:nvPr>
        </p:nvSpPr>
        <p:spPr/>
        <p:txBody>
          <a:bodyPr/>
          <a:lstStyle/>
          <a:p>
            <a:fld id="{994BACC8-495F-4F4D-A419-15428089683F}" type="slidenum">
              <a:rPr lang="de-DE" smtClean="0"/>
              <a:t>18</a:t>
            </a:fld>
            <a:endParaRPr lang="de-DE"/>
          </a:p>
        </p:txBody>
      </p:sp>
    </p:spTree>
    <p:extLst>
      <p:ext uri="{BB962C8B-B14F-4D97-AF65-F5344CB8AC3E}">
        <p14:creationId xmlns:p14="http://schemas.microsoft.com/office/powerpoint/2010/main" val="40885396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IPK-Studierenden haben die meisten Wünsche in den Bereichen Mindset, Kommunikation und Handling geäußert. Z. B. „kommunizieren von Fehlern der Lehrenden in Bezug auf IPK-Inhalte“ oder „das Fehler nicht nur schlecht dargestellt werden“.</a:t>
            </a:r>
          </a:p>
        </p:txBody>
      </p:sp>
      <p:sp>
        <p:nvSpPr>
          <p:cNvPr id="4" name="Foliennummernplatzhalter 3"/>
          <p:cNvSpPr>
            <a:spLocks noGrp="1"/>
          </p:cNvSpPr>
          <p:nvPr>
            <p:ph type="sldNum" sz="quarter" idx="5"/>
          </p:nvPr>
        </p:nvSpPr>
        <p:spPr/>
        <p:txBody>
          <a:bodyPr/>
          <a:lstStyle/>
          <a:p>
            <a:fld id="{994BACC8-495F-4F4D-A419-15428089683F}" type="slidenum">
              <a:rPr lang="de-DE" smtClean="0"/>
              <a:t>19</a:t>
            </a:fld>
            <a:endParaRPr lang="de-DE"/>
          </a:p>
        </p:txBody>
      </p:sp>
    </p:spTree>
    <p:extLst>
      <p:ext uri="{BB962C8B-B14F-4D97-AF65-F5344CB8AC3E}">
        <p14:creationId xmlns:p14="http://schemas.microsoft.com/office/powerpoint/2010/main" val="25345716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rtl="0">
              <a:spcBef>
                <a:spcPts val="0"/>
              </a:spcBef>
              <a:spcAft>
                <a:spcPts val="0"/>
              </a:spcAft>
            </a:pPr>
            <a:r>
              <a:rPr lang="de-DE" sz="1800" b="0" i="0" u="none" strike="noStrike" dirty="0">
                <a:solidFill>
                  <a:srgbClr val="000000"/>
                </a:solidFill>
                <a:effectLst/>
                <a:latin typeface="Arial" panose="020B0604020202020204" pitchFamily="34" charset="0"/>
              </a:rPr>
              <a:t>Hallo! Alexandra </a:t>
            </a:r>
            <a:r>
              <a:rPr lang="de-DE" sz="1800" b="0" i="0" u="none" strike="noStrike" dirty="0" err="1">
                <a:solidFill>
                  <a:srgbClr val="000000"/>
                </a:solidFill>
                <a:effectLst/>
                <a:latin typeface="Arial" panose="020B0604020202020204" pitchFamily="34" charset="0"/>
              </a:rPr>
              <a:t>Peupelmann</a:t>
            </a:r>
            <a:r>
              <a:rPr lang="de-DE" sz="1800" b="0" i="0" u="none" strike="noStrike" dirty="0">
                <a:solidFill>
                  <a:srgbClr val="000000"/>
                </a:solidFill>
                <a:effectLst/>
                <a:latin typeface="Arial" panose="020B0604020202020204" pitchFamily="34" charset="0"/>
              </a:rPr>
              <a:t> und ich, Christina Sygulla, möchten Sie herzlich willkommen heißen zur Ergebnispräsentation unseres P5-Projektes “Fehlerkultur”. Im Sommersemester 2020 entstand das Projekt im Rahmen des Masterstudiengangs Interkulturelle Personalentwicklung und Kommunikationsmanagement, Bereich Interkulturelle Wirtschaftskommunikation (IWK) an der Friedrich-Schiller-Universität Jena.</a:t>
            </a:r>
            <a:endParaRPr lang="de-DE" b="0" dirty="0">
              <a:effectLst/>
            </a:endParaRPr>
          </a:p>
          <a:p>
            <a:br>
              <a:rPr lang="de-DE" dirty="0"/>
            </a:br>
            <a:endParaRPr lang="de-DE" dirty="0"/>
          </a:p>
        </p:txBody>
      </p:sp>
      <p:sp>
        <p:nvSpPr>
          <p:cNvPr id="4" name="Foliennummernplatzhalter 3"/>
          <p:cNvSpPr>
            <a:spLocks noGrp="1"/>
          </p:cNvSpPr>
          <p:nvPr>
            <p:ph type="sldNum" sz="quarter" idx="5"/>
          </p:nvPr>
        </p:nvSpPr>
        <p:spPr/>
        <p:txBody>
          <a:bodyPr/>
          <a:lstStyle/>
          <a:p>
            <a:fld id="{994BACC8-495F-4F4D-A419-15428089683F}" type="slidenum">
              <a:rPr lang="de-DE" smtClean="0"/>
              <a:t>2</a:t>
            </a:fld>
            <a:endParaRPr lang="de-DE"/>
          </a:p>
        </p:txBody>
      </p:sp>
    </p:spTree>
    <p:extLst>
      <p:ext uri="{BB962C8B-B14F-4D97-AF65-F5344CB8AC3E}">
        <p14:creationId xmlns:p14="http://schemas.microsoft.com/office/powerpoint/2010/main" val="11989869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In den virtuellen </a:t>
            </a:r>
            <a:r>
              <a:rPr lang="de-DE" dirty="0" err="1"/>
              <a:t>workshops</a:t>
            </a:r>
            <a:r>
              <a:rPr lang="de-DE" dirty="0"/>
              <a:t> zum einen mit den IWK-Festangestellten und zum anderen mit den IPK-Studierenden haben wir unterschiedliche Schwerpunkte gesetzt.</a:t>
            </a:r>
          </a:p>
        </p:txBody>
      </p:sp>
      <p:sp>
        <p:nvSpPr>
          <p:cNvPr id="4" name="Foliennummernplatzhalter 3"/>
          <p:cNvSpPr>
            <a:spLocks noGrp="1"/>
          </p:cNvSpPr>
          <p:nvPr>
            <p:ph type="sldNum" sz="quarter" idx="5"/>
          </p:nvPr>
        </p:nvSpPr>
        <p:spPr/>
        <p:txBody>
          <a:bodyPr/>
          <a:lstStyle/>
          <a:p>
            <a:fld id="{994BACC8-495F-4F4D-A419-15428089683F}" type="slidenum">
              <a:rPr lang="de-DE" smtClean="0"/>
              <a:t>20</a:t>
            </a:fld>
            <a:endParaRPr lang="de-DE"/>
          </a:p>
        </p:txBody>
      </p:sp>
    </p:spTree>
    <p:extLst>
      <p:ext uri="{BB962C8B-B14F-4D97-AF65-F5344CB8AC3E}">
        <p14:creationId xmlns:p14="http://schemas.microsoft.com/office/powerpoint/2010/main" val="24776549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Der </a:t>
            </a:r>
            <a:r>
              <a:rPr lang="de-DE" dirty="0" err="1"/>
              <a:t>workshop</a:t>
            </a:r>
            <a:r>
              <a:rPr lang="de-DE" dirty="0"/>
              <a:t> der Festangestellten hatte den Fokus auf der Reflektion zum Umgang mit Fehlern auf der organisationalen Ebene, der IWK Ebene. Es wurde innerhalb einer Gruppenarbeit ein Leitfaden einer Organisation zum Umgang mit Fehlern reflektiert. Der Transfer sollte einen Grundstein legen, wie man ggf. einen Leitfaden zum Umgang mit Fehlern gestalten könnte. Anhand des Tools Menti wurde abgefragt, welche Inhalte in einen Leitfaden zum Umgang mit Fehlern innerhalb der IWK beinhaltet werden sollten. Hier sehen Sie beispielhaft einige Beiträge dazu.</a:t>
            </a:r>
          </a:p>
        </p:txBody>
      </p:sp>
      <p:sp>
        <p:nvSpPr>
          <p:cNvPr id="4" name="Foliennummernplatzhalter 3"/>
          <p:cNvSpPr>
            <a:spLocks noGrp="1"/>
          </p:cNvSpPr>
          <p:nvPr>
            <p:ph type="sldNum" sz="quarter" idx="5"/>
          </p:nvPr>
        </p:nvSpPr>
        <p:spPr/>
        <p:txBody>
          <a:bodyPr/>
          <a:lstStyle/>
          <a:p>
            <a:fld id="{994BACC8-495F-4F4D-A419-15428089683F}" type="slidenum">
              <a:rPr lang="de-DE" smtClean="0"/>
              <a:t>21</a:t>
            </a:fld>
            <a:endParaRPr lang="de-DE"/>
          </a:p>
        </p:txBody>
      </p:sp>
    </p:spTree>
    <p:extLst>
      <p:ext uri="{BB962C8B-B14F-4D97-AF65-F5344CB8AC3E}">
        <p14:creationId xmlns:p14="http://schemas.microsoft.com/office/powerpoint/2010/main" val="39873552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Bei den IPK-Studierenden lag der Fokus im </a:t>
            </a:r>
            <a:r>
              <a:rPr lang="de-DE" dirty="0" err="1"/>
              <a:t>workshop</a:t>
            </a:r>
            <a:r>
              <a:rPr lang="de-DE" dirty="0"/>
              <a:t> auf der Reflektion zum Umgang mit Fehlern auf individueller Ebene. Innerhalb einer Gruppenarbeit wurde ein „CV </a:t>
            </a:r>
            <a:r>
              <a:rPr lang="de-DE" dirty="0" err="1"/>
              <a:t>of</a:t>
            </a:r>
            <a:r>
              <a:rPr lang="de-DE" dirty="0"/>
              <a:t> </a:t>
            </a:r>
            <a:r>
              <a:rPr lang="de-DE" dirty="0" err="1"/>
              <a:t>failures</a:t>
            </a:r>
            <a:r>
              <a:rPr lang="de-DE" dirty="0"/>
              <a:t>“ eines Universitätsprofessors reflektiert. Der Transfer sollte eine mögliche Grundlage für einen anonymen Austausch von Fehlern bzw. Misserfolgen innerhalb der IPK schaffen. Auch hier sehen Sie beispielhaft einige Beiträge dazu.</a:t>
            </a:r>
          </a:p>
        </p:txBody>
      </p:sp>
      <p:sp>
        <p:nvSpPr>
          <p:cNvPr id="4" name="Foliennummernplatzhalter 3"/>
          <p:cNvSpPr>
            <a:spLocks noGrp="1"/>
          </p:cNvSpPr>
          <p:nvPr>
            <p:ph type="sldNum" sz="quarter" idx="5"/>
          </p:nvPr>
        </p:nvSpPr>
        <p:spPr/>
        <p:txBody>
          <a:bodyPr/>
          <a:lstStyle/>
          <a:p>
            <a:fld id="{994BACC8-495F-4F4D-A419-15428089683F}" type="slidenum">
              <a:rPr lang="de-DE" smtClean="0"/>
              <a:t>22</a:t>
            </a:fld>
            <a:endParaRPr lang="de-DE"/>
          </a:p>
        </p:txBody>
      </p:sp>
    </p:spTree>
    <p:extLst>
      <p:ext uri="{BB962C8B-B14F-4D97-AF65-F5344CB8AC3E}">
        <p14:creationId xmlns:p14="http://schemas.microsoft.com/office/powerpoint/2010/main" val="786518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94BACC8-495F-4F4D-A419-15428089683F}" type="slidenum">
              <a:rPr lang="de-DE" smtClean="0"/>
              <a:t>23</a:t>
            </a:fld>
            <a:endParaRPr lang="de-DE"/>
          </a:p>
        </p:txBody>
      </p:sp>
    </p:spTree>
    <p:extLst>
      <p:ext uri="{BB962C8B-B14F-4D97-AF65-F5344CB8AC3E}">
        <p14:creationId xmlns:p14="http://schemas.microsoft.com/office/powerpoint/2010/main" val="13394495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rtl="0">
              <a:spcBef>
                <a:spcPts val="0"/>
              </a:spcBef>
              <a:spcAft>
                <a:spcPts val="0"/>
              </a:spcAft>
            </a:pPr>
            <a:r>
              <a:rPr lang="de-DE" sz="1800" b="0" i="0" u="none" strike="noStrike" dirty="0">
                <a:solidFill>
                  <a:srgbClr val="000000"/>
                </a:solidFill>
                <a:effectLst/>
                <a:latin typeface="Arial" panose="020B0604020202020204" pitchFamily="34" charset="0"/>
              </a:rPr>
              <a:t>Nochmal zusammenfassend, was die erhobenen Daten aussagen - Die Daten ergeben einen ersten Status quo zum Umgang mit Fehlern innerhalb des Bereichs Interkulturelle Wirtschaftskommunikation und im Studiengang Interkulturelle Personalentwicklung und Kommunikationsmanagement.</a:t>
            </a:r>
            <a:endParaRPr lang="de-DE" b="0" dirty="0">
              <a:effectLst/>
            </a:endParaRPr>
          </a:p>
          <a:p>
            <a:pPr rtl="0">
              <a:spcBef>
                <a:spcPts val="0"/>
              </a:spcBef>
              <a:spcAft>
                <a:spcPts val="0"/>
              </a:spcAft>
            </a:pPr>
            <a:r>
              <a:rPr lang="de-DE" sz="1800" b="0" i="0" u="none" strike="noStrike" dirty="0">
                <a:solidFill>
                  <a:srgbClr val="000000"/>
                </a:solidFill>
                <a:effectLst/>
                <a:latin typeface="Arial" panose="020B0604020202020204" pitchFamily="34" charset="0"/>
              </a:rPr>
              <a:t>Der Status quo zeigt auch, dass es Potenzial in unterschiedlichen Bereichen gibt. So könnten unterschiedliche Maßnahmen unternommen werden, um einen Austausch über Fehler und den Umgang damit weiter anzugehen. Die Ergebnisse der Befragung könnten dabei zur Reflektion genutzt werden. </a:t>
            </a:r>
          </a:p>
          <a:p>
            <a:pPr rtl="0">
              <a:spcBef>
                <a:spcPts val="0"/>
              </a:spcBef>
              <a:spcAft>
                <a:spcPts val="0"/>
              </a:spcAft>
            </a:pPr>
            <a:r>
              <a:rPr lang="de-DE" sz="1800" b="0" i="0" u="none" strike="noStrike" dirty="0">
                <a:solidFill>
                  <a:srgbClr val="000000"/>
                </a:solidFill>
                <a:effectLst/>
                <a:latin typeface="Arial" panose="020B0604020202020204" pitchFamily="34" charset="0"/>
              </a:rPr>
              <a:t>Es ist hierbei erstrebenswert, eine Balance zwischen den individuellen und strukturellen Gegebenheiten zu finden. </a:t>
            </a:r>
            <a:br>
              <a:rPr lang="de-DE" dirty="0"/>
            </a:br>
            <a:endParaRPr lang="de-DE" dirty="0"/>
          </a:p>
        </p:txBody>
      </p:sp>
      <p:sp>
        <p:nvSpPr>
          <p:cNvPr id="4" name="Foliennummernplatzhalter 3"/>
          <p:cNvSpPr>
            <a:spLocks noGrp="1"/>
          </p:cNvSpPr>
          <p:nvPr>
            <p:ph type="sldNum" sz="quarter" idx="5"/>
          </p:nvPr>
        </p:nvSpPr>
        <p:spPr/>
        <p:txBody>
          <a:bodyPr/>
          <a:lstStyle/>
          <a:p>
            <a:fld id="{994BACC8-495F-4F4D-A419-15428089683F}" type="slidenum">
              <a:rPr lang="de-DE" smtClean="0"/>
              <a:t>24</a:t>
            </a:fld>
            <a:endParaRPr lang="de-DE"/>
          </a:p>
        </p:txBody>
      </p:sp>
    </p:spTree>
    <p:extLst>
      <p:ext uri="{BB962C8B-B14F-4D97-AF65-F5344CB8AC3E}">
        <p14:creationId xmlns:p14="http://schemas.microsoft.com/office/powerpoint/2010/main" val="12629802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Nun möchte ich auf die Limitationen unserer Befragung eingehen:</a:t>
            </a:r>
          </a:p>
          <a:p>
            <a:r>
              <a:rPr lang="de-DE" dirty="0"/>
              <a:t>Da Alexandra und ich selbst IPK-Studierende sind, besteht eine starke Nähe zur befragten Zielgruppe der IPK-Studierenden. </a:t>
            </a:r>
          </a:p>
          <a:p>
            <a:r>
              <a:rPr lang="de-DE" dirty="0"/>
              <a:t>In der Befragung selbst haben wir keine eindeutige Definition für den Begriff „Fehler“ gegeben. Auch fehlt das Fremdbild, das heißt, wie empfinden IWK-Festangestellte, dass IPK-Studierende ihre Fehler kommunizieren und umgekehrt. (und wie empfinden die IPK-Studierenden, dass die IWK-Festangestellten Fehler kommunizieren)</a:t>
            </a:r>
          </a:p>
          <a:p>
            <a:endParaRPr lang="de-DE" dirty="0"/>
          </a:p>
          <a:p>
            <a:r>
              <a:rPr lang="de-DE" dirty="0"/>
              <a:t>Wie schon erwähnt, sind die erhobenen Daten ein erster Status quo zum Umgang mit Fehlern. Die Interpretation der Daten ist daher wissenschaftlich noch nicht valide. Darüber hinaus fehlen jeweils Vergleichswerte der Ergebnisse von Festangestellten und Studiengängen anderer Bereiche.</a:t>
            </a:r>
          </a:p>
          <a:p>
            <a:endParaRPr lang="de-DE" dirty="0"/>
          </a:p>
        </p:txBody>
      </p:sp>
      <p:sp>
        <p:nvSpPr>
          <p:cNvPr id="4" name="Foliennummernplatzhalter 3"/>
          <p:cNvSpPr>
            <a:spLocks noGrp="1"/>
          </p:cNvSpPr>
          <p:nvPr>
            <p:ph type="sldNum" sz="quarter" idx="5"/>
          </p:nvPr>
        </p:nvSpPr>
        <p:spPr/>
        <p:txBody>
          <a:bodyPr/>
          <a:lstStyle/>
          <a:p>
            <a:fld id="{994BACC8-495F-4F4D-A419-15428089683F}" type="slidenum">
              <a:rPr lang="de-DE" smtClean="0"/>
              <a:t>25</a:t>
            </a:fld>
            <a:endParaRPr lang="de-DE"/>
          </a:p>
        </p:txBody>
      </p:sp>
    </p:spTree>
    <p:extLst>
      <p:ext uri="{BB962C8B-B14F-4D97-AF65-F5344CB8AC3E}">
        <p14:creationId xmlns:p14="http://schemas.microsoft.com/office/powerpoint/2010/main" val="13335203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rtl="0">
              <a:spcBef>
                <a:spcPts val="0"/>
              </a:spcBef>
              <a:spcAft>
                <a:spcPts val="0"/>
              </a:spcAft>
            </a:pPr>
            <a:r>
              <a:rPr lang="de-DE" sz="1800" b="0" i="0" u="none" strike="noStrike" dirty="0">
                <a:solidFill>
                  <a:srgbClr val="000000"/>
                </a:solidFill>
                <a:effectLst/>
                <a:latin typeface="Arial" panose="020B0604020202020204" pitchFamily="34" charset="0"/>
              </a:rPr>
              <a:t>Bei unserer Befragung haben wir einige Forschungslücken aufgedeckt, aus denen weitere Projekte entstehen könnten.</a:t>
            </a:r>
            <a:endParaRPr lang="de-DE" b="0" dirty="0">
              <a:effectLst/>
            </a:endParaRPr>
          </a:p>
          <a:p>
            <a:pPr rtl="0" fontAlgn="base">
              <a:spcBef>
                <a:spcPts val="0"/>
              </a:spcBef>
              <a:spcAft>
                <a:spcPts val="0"/>
              </a:spcAft>
              <a:buFont typeface="Arial" panose="020B0604020202020204" pitchFamily="34" charset="0"/>
              <a:buChar char="•"/>
            </a:pPr>
            <a:r>
              <a:rPr lang="de-DE" sz="1800" b="0" i="0" u="none" strike="noStrike" dirty="0">
                <a:solidFill>
                  <a:srgbClr val="000000"/>
                </a:solidFill>
                <a:effectLst/>
                <a:latin typeface="Arial" panose="020B0604020202020204" pitchFamily="34" charset="0"/>
              </a:rPr>
              <a:t>Wie ist die Fehlerrisikoneigung anderer Studiengänge?</a:t>
            </a:r>
          </a:p>
          <a:p>
            <a:pPr rtl="0" fontAlgn="base">
              <a:spcBef>
                <a:spcPts val="0"/>
              </a:spcBef>
              <a:spcAft>
                <a:spcPts val="0"/>
              </a:spcAft>
              <a:buFont typeface="Arial" panose="020B0604020202020204" pitchFamily="34" charset="0"/>
              <a:buChar char="•"/>
            </a:pPr>
            <a:r>
              <a:rPr lang="de-DE" sz="1800" b="0" i="0" u="none" strike="noStrike" dirty="0">
                <a:solidFill>
                  <a:srgbClr val="000000"/>
                </a:solidFill>
                <a:effectLst/>
                <a:latin typeface="Arial" panose="020B0604020202020204" pitchFamily="34" charset="0"/>
              </a:rPr>
              <a:t>Besteht eine Korrelation von Fehlerbelastung und Fehlerrisikoneigung, das heißt von inwieweit belastet ein gemachter Fehler das eigene Handeln und Verhalten und inwieweit wird ein Fehler riskiert?</a:t>
            </a:r>
          </a:p>
          <a:p>
            <a:pPr rtl="0" fontAlgn="base">
              <a:spcBef>
                <a:spcPts val="0"/>
              </a:spcBef>
              <a:spcAft>
                <a:spcPts val="0"/>
              </a:spcAft>
              <a:buFont typeface="Arial" panose="020B0604020202020204" pitchFamily="34" charset="0"/>
              <a:buChar char="•"/>
            </a:pPr>
            <a:r>
              <a:rPr lang="de-DE" sz="1800" b="0" i="0" u="none" strike="noStrike" dirty="0">
                <a:solidFill>
                  <a:srgbClr val="000000"/>
                </a:solidFill>
                <a:effectLst/>
                <a:latin typeface="Arial" panose="020B0604020202020204" pitchFamily="34" charset="0"/>
              </a:rPr>
              <a:t>Spannend wäre auch die Überprüfung der Hypothese „Fehlerrisikoneigung steigt mit Erfahrung“. Dies würde sich als Langzeitstudie eignen.</a:t>
            </a:r>
          </a:p>
          <a:p>
            <a:pPr rtl="0" fontAlgn="base">
              <a:spcBef>
                <a:spcPts val="0"/>
              </a:spcBef>
              <a:spcAft>
                <a:spcPts val="0"/>
              </a:spcAft>
              <a:buFont typeface="Arial" panose="020B0604020202020204" pitchFamily="34" charset="0"/>
              <a:buChar char="•"/>
            </a:pPr>
            <a:r>
              <a:rPr lang="de-DE" sz="1800" b="0" i="0" u="none" strike="noStrike" dirty="0">
                <a:solidFill>
                  <a:srgbClr val="000000"/>
                </a:solidFill>
                <a:effectLst/>
                <a:latin typeface="Arial" panose="020B0604020202020204" pitchFamily="34" charset="0"/>
              </a:rPr>
              <a:t>Eine weitere Forschungslücke ist die Frage, inwieweit eine Korrelation zwischen dem Umgang mit Fehlern und Feedback besteht.</a:t>
            </a:r>
          </a:p>
          <a:p>
            <a:pPr rtl="0" fontAlgn="base">
              <a:spcBef>
                <a:spcPts val="0"/>
              </a:spcBef>
              <a:spcAft>
                <a:spcPts val="0"/>
              </a:spcAft>
              <a:buFont typeface="Arial" panose="020B0604020202020204" pitchFamily="34" charset="0"/>
              <a:buChar char="•"/>
            </a:pPr>
            <a:r>
              <a:rPr lang="de-DE" sz="1800" b="0" i="0" u="none" strike="noStrike" dirty="0">
                <a:solidFill>
                  <a:srgbClr val="000000"/>
                </a:solidFill>
                <a:effectLst/>
                <a:latin typeface="Arial" panose="020B0604020202020204" pitchFamily="34" charset="0"/>
              </a:rPr>
              <a:t>Und zu guter Letzt, besteht eine Korrelation vom Umgang mit Fehlern und Konkurrenzdenken? Das heißt, inwieweit wird mit Fehlern umgegangen, wenn Konkurrenzdenken untereinander besteht. Wie offen werden dann auch gemachte Fehler kommuniziert.</a:t>
            </a:r>
          </a:p>
          <a:p>
            <a:pPr rtl="0">
              <a:spcBef>
                <a:spcPts val="0"/>
              </a:spcBef>
              <a:spcAft>
                <a:spcPts val="0"/>
              </a:spcAft>
            </a:pPr>
            <a:br>
              <a:rPr lang="de-DE" b="0" dirty="0">
                <a:effectLst/>
              </a:rPr>
            </a:br>
            <a:endParaRPr lang="de-DE" dirty="0"/>
          </a:p>
        </p:txBody>
      </p:sp>
      <p:sp>
        <p:nvSpPr>
          <p:cNvPr id="4" name="Foliennummernplatzhalter 3"/>
          <p:cNvSpPr>
            <a:spLocks noGrp="1"/>
          </p:cNvSpPr>
          <p:nvPr>
            <p:ph type="sldNum" sz="quarter" idx="5"/>
          </p:nvPr>
        </p:nvSpPr>
        <p:spPr/>
        <p:txBody>
          <a:bodyPr/>
          <a:lstStyle/>
          <a:p>
            <a:fld id="{994BACC8-495F-4F4D-A419-15428089683F}" type="slidenum">
              <a:rPr lang="de-DE" smtClean="0"/>
              <a:t>26</a:t>
            </a:fld>
            <a:endParaRPr lang="de-DE"/>
          </a:p>
        </p:txBody>
      </p:sp>
    </p:spTree>
    <p:extLst>
      <p:ext uri="{BB962C8B-B14F-4D97-AF65-F5344CB8AC3E}">
        <p14:creationId xmlns:p14="http://schemas.microsoft.com/office/powerpoint/2010/main" val="10528577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buFont typeface="Arial" panose="020B0604020202020204" pitchFamily="34" charset="0"/>
              <a:buNone/>
            </a:pPr>
            <a:r>
              <a:rPr lang="de-DE" dirty="0"/>
              <a:t>Zum Abschluss möchten wir noch einmal den Mehrwert des P5-Projektes Fehlerkultur zusammenfassen: Es beschreibt den aktuellen Status quo zum Umgang mit Fehlern innerhalb des Bereichs Interkulturelle Wirtschaftskommunikation und dem Studiengang Interkulturelle Personalentwicklung und Kommunikationsmanagement.</a:t>
            </a:r>
          </a:p>
          <a:p>
            <a:pPr>
              <a:buFont typeface="Arial" panose="020B0604020202020204" pitchFamily="34" charset="0"/>
              <a:buNone/>
            </a:pPr>
            <a:endParaRPr lang="de-DE" dirty="0"/>
          </a:p>
          <a:p>
            <a:pPr>
              <a:buFont typeface="Arial" panose="020B0604020202020204" pitchFamily="34" charset="0"/>
              <a:buNone/>
            </a:pPr>
            <a:r>
              <a:rPr lang="de-DE" dirty="0"/>
              <a:t>Das Fehler-Mindset kann als Reflexionstool für individuelle und strukturelle Gegebenheiten genutzt werden und kann dabei Tendenzen zur Experimentierfreudigkeit aufzeigen. </a:t>
            </a:r>
          </a:p>
          <a:p>
            <a:pPr>
              <a:buFont typeface="Arial" panose="020B0604020202020204" pitchFamily="34" charset="0"/>
              <a:buNone/>
            </a:pPr>
            <a:r>
              <a:rPr lang="de-DE" dirty="0">
                <a:sym typeface="Wingdings" panose="05000000000000000000" pitchFamily="2" charset="2"/>
              </a:rPr>
              <a:t>Darüber hinaus gibt es Aufschluss über die Konnotation des Fehler-Begriffs unter den Teilnehmenden und über Einflüsse auf die Kommunikation von Fehlern, das heißt, welche Faktoren dabei wichtig sind. </a:t>
            </a:r>
          </a:p>
          <a:p>
            <a:pPr>
              <a:buFont typeface="Arial" panose="020B0604020202020204" pitchFamily="34" charset="0"/>
              <a:buNone/>
            </a:pPr>
            <a:r>
              <a:rPr lang="de-DE" dirty="0">
                <a:sym typeface="Wingdings" panose="05000000000000000000" pitchFamily="2" charset="2"/>
              </a:rPr>
              <a:t>Es wurde deutlich, welche Kommunikationskanäle genutzt werden, um Fehler zu kommunizieren.</a:t>
            </a:r>
          </a:p>
          <a:p>
            <a:pPr>
              <a:buFont typeface="Arial" panose="020B0604020202020204" pitchFamily="34" charset="0"/>
              <a:buNone/>
            </a:pPr>
            <a:r>
              <a:rPr lang="de-DE" dirty="0">
                <a:sym typeface="Wingdings" panose="05000000000000000000" pitchFamily="2" charset="2"/>
              </a:rPr>
              <a:t>Die Befragung zeigt auch auf, welche Wünsche es zum Umgang mit Fehlern gibt und worin Potenziale zur Verbesserung der Kommunikation von Fehlern liegen. </a:t>
            </a:r>
          </a:p>
          <a:p>
            <a:pPr marL="171450" indent="-171450">
              <a:buFont typeface="Arial" panose="020B0604020202020204" pitchFamily="34" charset="0"/>
              <a:buChar char="•"/>
            </a:pPr>
            <a:endParaRPr lang="de-DE" dirty="0"/>
          </a:p>
        </p:txBody>
      </p:sp>
      <p:sp>
        <p:nvSpPr>
          <p:cNvPr id="4" name="Foliennummernplatzhalter 3"/>
          <p:cNvSpPr>
            <a:spLocks noGrp="1"/>
          </p:cNvSpPr>
          <p:nvPr>
            <p:ph type="sldNum" sz="quarter" idx="5"/>
          </p:nvPr>
        </p:nvSpPr>
        <p:spPr/>
        <p:txBody>
          <a:bodyPr/>
          <a:lstStyle/>
          <a:p>
            <a:fld id="{994BACC8-495F-4F4D-A419-15428089683F}" type="slidenum">
              <a:rPr lang="de-DE" smtClean="0"/>
              <a:t>28</a:t>
            </a:fld>
            <a:endParaRPr lang="de-DE"/>
          </a:p>
        </p:txBody>
      </p:sp>
    </p:spTree>
    <p:extLst>
      <p:ext uri="{BB962C8B-B14F-4D97-AF65-F5344CB8AC3E}">
        <p14:creationId xmlns:p14="http://schemas.microsoft.com/office/powerpoint/2010/main" val="32640528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rtl="0">
              <a:spcBef>
                <a:spcPts val="0"/>
              </a:spcBef>
              <a:spcAft>
                <a:spcPts val="0"/>
              </a:spcAft>
            </a:pPr>
            <a:r>
              <a:rPr lang="de-DE" sz="1800" b="0" i="0" u="none" strike="noStrike" dirty="0">
                <a:solidFill>
                  <a:srgbClr val="000000"/>
                </a:solidFill>
                <a:effectLst/>
                <a:latin typeface="Arial" panose="020B0604020202020204" pitchFamily="34" charset="0"/>
              </a:rPr>
              <a:t>Zum Ende soll noch die Frage geklärt werden, wie es mit dem Projekt weitergeht: </a:t>
            </a:r>
            <a:endParaRPr lang="de-DE" b="0" dirty="0">
              <a:effectLst/>
            </a:endParaRPr>
          </a:p>
          <a:p>
            <a:pPr rtl="0" fontAlgn="base">
              <a:spcBef>
                <a:spcPts val="0"/>
              </a:spcBef>
              <a:spcAft>
                <a:spcPts val="0"/>
              </a:spcAft>
              <a:buFont typeface="Arial" panose="020B0604020202020204" pitchFamily="34" charset="0"/>
              <a:buChar char="•"/>
            </a:pPr>
            <a:r>
              <a:rPr lang="de-DE" sz="1800" b="0" i="0" u="none" strike="noStrike" dirty="0">
                <a:solidFill>
                  <a:srgbClr val="000000"/>
                </a:solidFill>
                <a:effectLst/>
                <a:latin typeface="Arial" panose="020B0604020202020204" pitchFamily="34" charset="0"/>
              </a:rPr>
              <a:t>Die Hochschulgruppe idea übernimmt die Workshops mit IPK-Studierenden, um das Bewusstsein für den eigenen Umgang mit Fehlern weiter schaffen. Dazu ist geplant, dass die Workshops zu Beginn des Masterstudiums, im ersten Semester, durchgeführt werden.</a:t>
            </a:r>
          </a:p>
          <a:p>
            <a:pPr rtl="0" fontAlgn="base">
              <a:spcBef>
                <a:spcPts val="0"/>
              </a:spcBef>
              <a:spcAft>
                <a:spcPts val="0"/>
              </a:spcAft>
              <a:buFont typeface="Arial" panose="020B0604020202020204" pitchFamily="34" charset="0"/>
              <a:buChar char="•"/>
            </a:pPr>
            <a:r>
              <a:rPr lang="de-DE" sz="1800" b="0" i="0" u="none" strike="noStrike" dirty="0">
                <a:solidFill>
                  <a:srgbClr val="000000"/>
                </a:solidFill>
                <a:effectLst/>
                <a:latin typeface="Arial" panose="020B0604020202020204" pitchFamily="34" charset="0"/>
              </a:rPr>
              <a:t>Zum Abschluss unseres Projektes erstellen wir einen P5-Bericht. Dieser wird so detailliert sein, dass eine Projektweiterführung problemlos möglich sein wird.</a:t>
            </a:r>
          </a:p>
          <a:p>
            <a:endParaRPr lang="de-DE" dirty="0"/>
          </a:p>
        </p:txBody>
      </p:sp>
      <p:sp>
        <p:nvSpPr>
          <p:cNvPr id="4" name="Foliennummernplatzhalter 3"/>
          <p:cNvSpPr>
            <a:spLocks noGrp="1"/>
          </p:cNvSpPr>
          <p:nvPr>
            <p:ph type="sldNum" sz="quarter" idx="5"/>
          </p:nvPr>
        </p:nvSpPr>
        <p:spPr/>
        <p:txBody>
          <a:bodyPr/>
          <a:lstStyle/>
          <a:p>
            <a:fld id="{994BACC8-495F-4F4D-A419-15428089683F}" type="slidenum">
              <a:rPr lang="de-DE" smtClean="0"/>
              <a:t>29</a:t>
            </a:fld>
            <a:endParaRPr lang="de-DE"/>
          </a:p>
        </p:txBody>
      </p:sp>
    </p:spTree>
    <p:extLst>
      <p:ext uri="{BB962C8B-B14F-4D97-AF65-F5344CB8AC3E}">
        <p14:creationId xmlns:p14="http://schemas.microsoft.com/office/powerpoint/2010/main" val="38708997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Bei weiterem Interesse am Thema haben wir noch folgende Angebote für Sie:</a:t>
            </a:r>
          </a:p>
          <a:p>
            <a:r>
              <a:rPr lang="de-DE" dirty="0"/>
              <a:t>Zum einen unsere Materialien, die in der Digitalen Bibliothek Thüringen hinterlegt sind. Dort finden Sie unter anderem den Educast „Fehlerkultur“ sowie die Trainingssequenzen für die virtuellen Workshops. </a:t>
            </a:r>
          </a:p>
          <a:p>
            <a:r>
              <a:rPr lang="de-DE" dirty="0"/>
              <a:t>Zum anderen, wenn Sie noch Fragen zum Thema haben oder Informationen zum P5-Projekt wünschen, schreiben Sie uns gerne eine E-Mail. </a:t>
            </a:r>
          </a:p>
          <a:p>
            <a:endParaRPr lang="de-DE" dirty="0"/>
          </a:p>
          <a:p>
            <a:r>
              <a:rPr lang="de-DE" dirty="0"/>
              <a:t>Vielen Dank für Ihre Aufmerksamkeit!</a:t>
            </a:r>
          </a:p>
          <a:p>
            <a:endParaRPr lang="de-DE" dirty="0"/>
          </a:p>
          <a:p>
            <a:endParaRPr lang="de-DE" dirty="0"/>
          </a:p>
        </p:txBody>
      </p:sp>
      <p:sp>
        <p:nvSpPr>
          <p:cNvPr id="4" name="Foliennummernplatzhalter 3"/>
          <p:cNvSpPr>
            <a:spLocks noGrp="1"/>
          </p:cNvSpPr>
          <p:nvPr>
            <p:ph type="sldNum" sz="quarter" idx="5"/>
          </p:nvPr>
        </p:nvSpPr>
        <p:spPr/>
        <p:txBody>
          <a:bodyPr/>
          <a:lstStyle/>
          <a:p>
            <a:fld id="{994BACC8-495F-4F4D-A419-15428089683F}" type="slidenum">
              <a:rPr lang="de-DE" smtClean="0"/>
              <a:t>30</a:t>
            </a:fld>
            <a:endParaRPr lang="de-DE"/>
          </a:p>
        </p:txBody>
      </p:sp>
    </p:spTree>
    <p:extLst>
      <p:ext uri="{BB962C8B-B14F-4D97-AF65-F5344CB8AC3E}">
        <p14:creationId xmlns:p14="http://schemas.microsoft.com/office/powerpoint/2010/main" val="7905334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rtl="0">
              <a:spcBef>
                <a:spcPts val="0"/>
              </a:spcBef>
              <a:spcAft>
                <a:spcPts val="0"/>
              </a:spcAft>
            </a:pPr>
            <a:r>
              <a:rPr lang="de-DE" sz="1800" b="0" i="0" u="none" strike="noStrike" dirty="0">
                <a:solidFill>
                  <a:srgbClr val="000000"/>
                </a:solidFill>
                <a:effectLst/>
                <a:latin typeface="Arial" panose="020B0604020202020204" pitchFamily="34" charset="0"/>
              </a:rPr>
              <a:t>Der Diskurs zur Definition von Fehlern in der Fachliteratur ist vielfältig. Wir haben uns für die folgende Definition entschieden: “Fehler können als nicht beabsichtigtes beziehungsweise unerwünschtes Ergebnis einer Aktion definiert werden, das heißt, Fehler weichen von einem Ziel, einer Regel oder auch einer Norm ab.“</a:t>
            </a:r>
            <a:endParaRPr lang="de-DE" b="0" dirty="0">
              <a:effectLst/>
            </a:endParaRPr>
          </a:p>
          <a:p>
            <a:br>
              <a:rPr lang="de-DE" dirty="0"/>
            </a:br>
            <a:endParaRPr lang="de-DE" dirty="0"/>
          </a:p>
        </p:txBody>
      </p:sp>
      <p:sp>
        <p:nvSpPr>
          <p:cNvPr id="4" name="Foliennummernplatzhalter 3"/>
          <p:cNvSpPr>
            <a:spLocks noGrp="1"/>
          </p:cNvSpPr>
          <p:nvPr>
            <p:ph type="sldNum" sz="quarter" idx="5"/>
          </p:nvPr>
        </p:nvSpPr>
        <p:spPr/>
        <p:txBody>
          <a:bodyPr/>
          <a:lstStyle/>
          <a:p>
            <a:fld id="{994BACC8-495F-4F4D-A419-15428089683F}" type="slidenum">
              <a:rPr lang="de-DE" smtClean="0"/>
              <a:t>3</a:t>
            </a:fld>
            <a:endParaRPr lang="de-DE"/>
          </a:p>
        </p:txBody>
      </p:sp>
    </p:spTree>
    <p:extLst>
      <p:ext uri="{BB962C8B-B14F-4D97-AF65-F5344CB8AC3E}">
        <p14:creationId xmlns:p14="http://schemas.microsoft.com/office/powerpoint/2010/main" val="32472368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94BACC8-495F-4F4D-A419-15428089683F}" type="slidenum">
              <a:rPr lang="de-DE" smtClean="0"/>
              <a:t>31</a:t>
            </a:fld>
            <a:endParaRPr lang="de-DE"/>
          </a:p>
        </p:txBody>
      </p:sp>
    </p:spTree>
    <p:extLst>
      <p:ext uri="{BB962C8B-B14F-4D97-AF65-F5344CB8AC3E}">
        <p14:creationId xmlns:p14="http://schemas.microsoft.com/office/powerpoint/2010/main" val="19793500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Um einen Status quo zu erfassen, haben wir selbst Daten erhoben im Zeitraum von 16.03. – 04.04.2020. Unsere Befragungsgruppen waren dabei zum einen die IWK-Festangestellten und zum anderen der IPK Masterstudiengang der Jahrgänge vom Wintersemester 2018 und Wintersemester 2019. 12 IWK- Festangestellte und 55 Masterstudierende haben dabei den Fragebogen erhalten. Im Bereich der IWK-Festangestellten hatten wir einen ungültigen Fall und elf gültige Rückläufe. Bei den Masterstudierenden hatten wir 5 ungültige Fälle und 38 gültige, wovon 21 aus dem WS 2018 und 17 vom WS 2019 waren.</a:t>
            </a:r>
          </a:p>
        </p:txBody>
      </p:sp>
      <p:sp>
        <p:nvSpPr>
          <p:cNvPr id="4" name="Foliennummernplatzhalter 3"/>
          <p:cNvSpPr>
            <a:spLocks noGrp="1"/>
          </p:cNvSpPr>
          <p:nvPr>
            <p:ph type="sldNum" sz="quarter" idx="5"/>
          </p:nvPr>
        </p:nvSpPr>
        <p:spPr/>
        <p:txBody>
          <a:bodyPr/>
          <a:lstStyle/>
          <a:p>
            <a:fld id="{994BACC8-495F-4F4D-A419-15428089683F}" type="slidenum">
              <a:rPr lang="de-DE" smtClean="0"/>
              <a:t>4</a:t>
            </a:fld>
            <a:endParaRPr lang="de-DE"/>
          </a:p>
        </p:txBody>
      </p:sp>
    </p:spTree>
    <p:extLst>
      <p:ext uri="{BB962C8B-B14F-4D97-AF65-F5344CB8AC3E}">
        <p14:creationId xmlns:p14="http://schemas.microsoft.com/office/powerpoint/2010/main" val="27319339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In dem Fragebogen wurden verschiedene Fragetypen verwendet. Offene Fragestellungen wurden genutzt zur Erhebung von Assoziationen zum Begriff „Fehler“, genutzter Kommunikationswege sowie der Erfassung von Wünschen zum Umgang mit Fehlern.</a:t>
            </a:r>
          </a:p>
          <a:p>
            <a:r>
              <a:rPr lang="de-DE" dirty="0"/>
              <a:t>Bewertungsfragen nach Likert (der 5-Punkte Skala) wurden genutzt zur Erhebung eines Fehler-Mindsets auf das nachfolgend noch genauer eingegangen wird. Bei dieser Skala handelt es sich bei 1: ich stimme gar nicht zu und 5: ich stimme voll zu. Es gab zudem die Möglichkeit sich der Stimme zu enthalten mit dem Punkt 0. </a:t>
            </a:r>
          </a:p>
          <a:p>
            <a:r>
              <a:rPr lang="de-DE" dirty="0"/>
              <a:t>Die Rangfolge wurde abgefragt in Bezug zum Einfluss auf die Fehlerkommunikation. Hier galt 1 als höchster Einfluss und 10 als geringster Einfluss auf die Kommunikation von Fehlern.</a:t>
            </a:r>
          </a:p>
        </p:txBody>
      </p:sp>
      <p:sp>
        <p:nvSpPr>
          <p:cNvPr id="4" name="Foliennummernplatzhalter 3"/>
          <p:cNvSpPr>
            <a:spLocks noGrp="1"/>
          </p:cNvSpPr>
          <p:nvPr>
            <p:ph type="sldNum" sz="quarter" idx="5"/>
          </p:nvPr>
        </p:nvSpPr>
        <p:spPr/>
        <p:txBody>
          <a:bodyPr/>
          <a:lstStyle/>
          <a:p>
            <a:fld id="{994BACC8-495F-4F4D-A419-15428089683F}" type="slidenum">
              <a:rPr lang="de-DE" smtClean="0"/>
              <a:t>5</a:t>
            </a:fld>
            <a:endParaRPr lang="de-DE"/>
          </a:p>
        </p:txBody>
      </p:sp>
    </p:spTree>
    <p:extLst>
      <p:ext uri="{BB962C8B-B14F-4D97-AF65-F5344CB8AC3E}">
        <p14:creationId xmlns:p14="http://schemas.microsoft.com/office/powerpoint/2010/main" val="25395134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von uns abgefragte Fehler-Mindset (angelehnt an das Fehler-Mindset von Mandl) besteht aus neun Dimensionen. Zu jeder der neun Dimensionen wurden jeweils zwei Fragen gestellt. Die Punkte zwischen 1 und 5 wurden dann zusammen gezählt und durch zwei geteilt.</a:t>
            </a:r>
          </a:p>
          <a:p>
            <a:endParaRPr lang="de-DE" dirty="0"/>
          </a:p>
          <a:p>
            <a:r>
              <a:rPr lang="de-DE" dirty="0"/>
              <a:t>Nun noch die Erklärung zu den einzelnen Dimensionen. Dafür klicken Sie bitte auf das Audiosymbol bei der jeweiligen Dimension.</a:t>
            </a:r>
          </a:p>
          <a:p>
            <a:endParaRPr lang="de-DE" dirty="0"/>
          </a:p>
          <a:p>
            <a:r>
              <a:rPr lang="de-DE" dirty="0"/>
              <a:t>Das Fehlerbewusstsein ist die Selbstreflektion einer Person, den Grund des Fehlers zu identifizieren und ab dem Zeitpunkt des Fehlers das Geschehene zu verarbeiten.</a:t>
            </a:r>
          </a:p>
          <a:p>
            <a:endParaRPr lang="de-DE" dirty="0"/>
          </a:p>
          <a:p>
            <a:r>
              <a:rPr lang="de-DE" dirty="0"/>
              <a:t>Bei der Fehlerrisikoneigung haben wir gefragt, inwieweit eine Person bereit ist, einen Fehler zu riskieren.</a:t>
            </a:r>
          </a:p>
          <a:p>
            <a:endParaRPr lang="de-DE" dirty="0"/>
          </a:p>
          <a:p>
            <a:r>
              <a:rPr lang="de-DE" dirty="0"/>
              <a:t>Lernen aus Fehlern heißt, inwieweit aus dem gemachten Fehler </a:t>
            </a:r>
            <a:r>
              <a:rPr lang="de-DE" dirty="0" err="1"/>
              <a:t>Learnings</a:t>
            </a:r>
            <a:r>
              <a:rPr lang="de-DE" dirty="0"/>
              <a:t> gezogen werden. Ob Personen aus Fehlern lernen, hängt zudem auch von der persönlichen Einstellung als auch vom Umfeld ab.</a:t>
            </a:r>
          </a:p>
          <a:p>
            <a:endParaRPr lang="de-DE" dirty="0"/>
          </a:p>
          <a:p>
            <a:r>
              <a:rPr lang="de-DE" dirty="0"/>
              <a:t>Mit Fehlererwartung ist gemeint, inwieweit eine Person einsieht, dass Fehler im Rahmen von bestimmten Handlungen eintreten könnten.</a:t>
            </a:r>
          </a:p>
          <a:p>
            <a:endParaRPr lang="de-DE" dirty="0"/>
          </a:p>
          <a:p>
            <a:r>
              <a:rPr lang="de-DE" dirty="0"/>
              <a:t>Fehlerbelastung bedeutet, wie anfällig eine Person für negative Folgen eines Fehlers ist.</a:t>
            </a:r>
          </a:p>
          <a:p>
            <a:endParaRPr lang="de-DE" dirty="0"/>
          </a:p>
          <a:p>
            <a:r>
              <a:rPr lang="de-DE" dirty="0"/>
              <a:t>Fehlerkompetenz ist das Bewusstsein einer Person, wie und auf welche Weise man einen Fehler und ein negatives Ergebnis wieder beheben kann. Das heißt, inwieweit entwickelt die Person Lösungsvorschläge oder korrigiert den Fehler selbst.</a:t>
            </a:r>
          </a:p>
          <a:p>
            <a:endParaRPr lang="de-DE" dirty="0"/>
          </a:p>
          <a:p>
            <a:r>
              <a:rPr lang="de-DE" dirty="0"/>
              <a:t>Die Fehlermotivation ergibt sich aus den Konsequenzen, die aus den Fehlern gezogen werden. Also, inwieweit motiviert oder demotiviert ein gemachter Fehler das Handeln und Verhalten einer Person.</a:t>
            </a:r>
          </a:p>
          <a:p>
            <a:endParaRPr lang="de-DE" dirty="0"/>
          </a:p>
          <a:p>
            <a:r>
              <a:rPr lang="de-DE" dirty="0"/>
              <a:t>Beim Umgang von Fehlern in Lehrveranstaltungen haben wir abgefragt, inwiefern in Lehrveranstaltungen von Seiten der Festangestellten und von Seiten von Studierenden jeweils Fehler geteilt werden.</a:t>
            </a:r>
          </a:p>
          <a:p>
            <a:endParaRPr lang="de-DE" dirty="0"/>
          </a:p>
          <a:p>
            <a:r>
              <a:rPr lang="de-DE" dirty="0"/>
              <a:t>Beim Umgang mit Fehlern untereinander ging es darum, inwieweit im Kollegenkreis bzw. innerhalb des Jahrgangs der Studierenden Fehler offen geteilt werden.</a:t>
            </a:r>
          </a:p>
          <a:p>
            <a:endParaRPr lang="de-DE" dirty="0"/>
          </a:p>
          <a:p>
            <a:endParaRPr lang="de-DE" dirty="0"/>
          </a:p>
          <a:p>
            <a:endParaRPr lang="de-DE" dirty="0"/>
          </a:p>
        </p:txBody>
      </p:sp>
      <p:sp>
        <p:nvSpPr>
          <p:cNvPr id="4" name="Foliennummernplatzhalter 3"/>
          <p:cNvSpPr>
            <a:spLocks noGrp="1"/>
          </p:cNvSpPr>
          <p:nvPr>
            <p:ph type="sldNum" sz="quarter" idx="5"/>
          </p:nvPr>
        </p:nvSpPr>
        <p:spPr/>
        <p:txBody>
          <a:bodyPr/>
          <a:lstStyle/>
          <a:p>
            <a:fld id="{994BACC8-495F-4F4D-A419-15428089683F}" type="slidenum">
              <a:rPr lang="de-DE" smtClean="0"/>
              <a:t>6</a:t>
            </a:fld>
            <a:endParaRPr lang="de-DE"/>
          </a:p>
        </p:txBody>
      </p:sp>
    </p:spTree>
    <p:extLst>
      <p:ext uri="{BB962C8B-B14F-4D97-AF65-F5344CB8AC3E}">
        <p14:creationId xmlns:p14="http://schemas.microsoft.com/office/powerpoint/2010/main" val="25011411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Nachdem wir bereits die einzelnen Bereiche der Fehler-Mindset sowie der Bewertungsskala präsentiert haben, möchte wir nun den Status quo der jeweiligen Befragungsgruppen vorstellen.</a:t>
            </a:r>
          </a:p>
        </p:txBody>
      </p:sp>
      <p:sp>
        <p:nvSpPr>
          <p:cNvPr id="4" name="Foliennummernplatzhalter 3"/>
          <p:cNvSpPr>
            <a:spLocks noGrp="1"/>
          </p:cNvSpPr>
          <p:nvPr>
            <p:ph type="sldNum" sz="quarter" idx="5"/>
          </p:nvPr>
        </p:nvSpPr>
        <p:spPr/>
        <p:txBody>
          <a:bodyPr/>
          <a:lstStyle/>
          <a:p>
            <a:fld id="{994BACC8-495F-4F4D-A419-15428089683F}" type="slidenum">
              <a:rPr lang="de-DE" smtClean="0"/>
              <a:t>7</a:t>
            </a:fld>
            <a:endParaRPr lang="de-DE"/>
          </a:p>
        </p:txBody>
      </p:sp>
    </p:spTree>
    <p:extLst>
      <p:ext uri="{BB962C8B-B14F-4D97-AF65-F5344CB8AC3E}">
        <p14:creationId xmlns:p14="http://schemas.microsoft.com/office/powerpoint/2010/main" val="36125079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Fehler-Mindset veranschaulicht die Mittelwerte aus der Gruppe der IWK-Festangestellten, abgebildet in einem Netz. Dies verdeutlicht in welchen einzelnen Bereichen der Status quo und ggf. welche Potenziale vorhanden sind. Die höchsten Werte wurden im Bereich Fehlerbewusstsein und Fehlererwartung erreicht. Die niedrigsten Werte wurden beim Umgang untereinander, Fehlerrisikoneigung und Fehlerkompetenz erreicht. Bei dem Fehler-Mindset geht es aber keinesfalls darum immer den höchsten Wert in jedem Bereich zu erzielen. Da die Werte von strukturellen und individuellen Gegebenheiten abhängig sind, ist es wünschenswert eine Balance zu finden. </a:t>
            </a:r>
          </a:p>
        </p:txBody>
      </p:sp>
      <p:sp>
        <p:nvSpPr>
          <p:cNvPr id="4" name="Foliennummernplatzhalter 3"/>
          <p:cNvSpPr>
            <a:spLocks noGrp="1"/>
          </p:cNvSpPr>
          <p:nvPr>
            <p:ph type="sldNum" sz="quarter" idx="5"/>
          </p:nvPr>
        </p:nvSpPr>
        <p:spPr/>
        <p:txBody>
          <a:bodyPr/>
          <a:lstStyle/>
          <a:p>
            <a:fld id="{994BACC8-495F-4F4D-A419-15428089683F}" type="slidenum">
              <a:rPr lang="de-DE" smtClean="0"/>
              <a:t>8</a:t>
            </a:fld>
            <a:endParaRPr lang="de-DE"/>
          </a:p>
        </p:txBody>
      </p:sp>
    </p:spTree>
    <p:extLst>
      <p:ext uri="{BB962C8B-B14F-4D97-AF65-F5344CB8AC3E}">
        <p14:creationId xmlns:p14="http://schemas.microsoft.com/office/powerpoint/2010/main" val="134960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Bei den IPK-Studierenden wurden die höchsten Werte in den Bereichen Lernen aus Fehlern und Fehlererwartung erreicht. Die niedrigsten Werte liegen bei der Fehlerrisikoneigung und dem Umgang untereinander. Bei dieser Darstellung handelt es sich um einen Status quo der beiden Jahrgänge, an dieser Stelle möchte wir davon absehen die Fehler-Mindsets der IWK-Festangestellten mit dem der Studierenden zu vergleichen. Denn wie bereits erwähnt, sind die Werte von individuellen und strukturellen Gegebenheiten abhängig. So könnte diese Fehler-Mindset z. B. als Reflexionstool benutzt werden. In der Dimension Fehlerrisikoneigung könnte beispielsweise hinterfragt werden, inwieweit ein höherer Wert erstrebenswert ist und ggf. welche strukturelle Gegebenheiten angepasst werden könnten um dies zu beeinflussen. Auch auf individueller Ebene ist dieses Tool sehr hilfreich, denn es gibt Aufschluss darüber, welche Tendenzen in welchen Bereichen vorliegen, welche wiederum reflektiert und bei Bedarf Maßnahmen entwickelt werden können.</a:t>
            </a:r>
          </a:p>
        </p:txBody>
      </p:sp>
      <p:sp>
        <p:nvSpPr>
          <p:cNvPr id="4" name="Foliennummernplatzhalter 3"/>
          <p:cNvSpPr>
            <a:spLocks noGrp="1"/>
          </p:cNvSpPr>
          <p:nvPr>
            <p:ph type="sldNum" sz="quarter" idx="5"/>
          </p:nvPr>
        </p:nvSpPr>
        <p:spPr/>
        <p:txBody>
          <a:bodyPr/>
          <a:lstStyle/>
          <a:p>
            <a:fld id="{994BACC8-495F-4F4D-A419-15428089683F}" type="slidenum">
              <a:rPr lang="de-DE" smtClean="0"/>
              <a:t>9</a:t>
            </a:fld>
            <a:endParaRPr lang="de-DE"/>
          </a:p>
        </p:txBody>
      </p:sp>
    </p:spTree>
    <p:extLst>
      <p:ext uri="{BB962C8B-B14F-4D97-AF65-F5344CB8AC3E}">
        <p14:creationId xmlns:p14="http://schemas.microsoft.com/office/powerpoint/2010/main" val="11705350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7" name="Rectangle 6"/>
          <p:cNvSpPr/>
          <p:nvPr/>
        </p:nvSpPr>
        <p:spPr>
          <a:xfrm>
            <a:off x="0" y="-1"/>
            <a:ext cx="12192000" cy="45720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de-DE"/>
              <a:t>Mastertitelformat bearbeiten</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0000"/>
                    <a:lumOff val="10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de-DE"/>
              <a:t>Master-Untertitelformat bearbeiten</a:t>
            </a:r>
            <a:endParaRPr lang="en-US" dirty="0"/>
          </a:p>
        </p:txBody>
      </p:sp>
      <p:sp>
        <p:nvSpPr>
          <p:cNvPr id="4" name="Date Placeholder 3"/>
          <p:cNvSpPr>
            <a:spLocks noGrp="1"/>
          </p:cNvSpPr>
          <p:nvPr>
            <p:ph type="dt" sz="half" idx="10"/>
          </p:nvPr>
        </p:nvSpPr>
        <p:spPr/>
        <p:txBody>
          <a:bodyPr/>
          <a:lstStyle>
            <a:lvl1pPr algn="l">
              <a:defRPr/>
            </a:lvl1pPr>
          </a:lstStyle>
          <a:p>
            <a:r>
              <a:rPr lang="de-DE"/>
              <a:t>Sommersemester 2020</a:t>
            </a:r>
            <a:endParaRPr lang="en-US" dirty="0"/>
          </a:p>
        </p:txBody>
      </p:sp>
      <p:sp>
        <p:nvSpPr>
          <p:cNvPr id="5" name="Footer Placeholder 4"/>
          <p:cNvSpPr>
            <a:spLocks noGrp="1"/>
          </p:cNvSpPr>
          <p:nvPr>
            <p:ph type="ftr" sz="quarter" idx="11"/>
          </p:nvPr>
        </p:nvSpPr>
        <p:spPr/>
        <p:txBody>
          <a:bodyPr/>
          <a:lstStyle/>
          <a:p>
            <a:r>
              <a:rPr lang="en-US"/>
              <a:t>P5 – Fehlerkultur                    Alexandra Peupelmann, Christina Sygulla</a:t>
            </a:r>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‹Nr.›</a:t>
            </a:fld>
            <a:endParaRPr lang="en-US" dirty="0"/>
          </a:p>
        </p:txBody>
      </p:sp>
      <p:cxnSp>
        <p:nvCxnSpPr>
          <p:cNvPr id="8" name="Straight Connector 7"/>
          <p:cNvCxnSpPr/>
          <p:nvPr/>
        </p:nvCxnSpPr>
        <p:spPr>
          <a:xfrm flipV="1">
            <a:off x="8386842" y="5264106"/>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396297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Vertical Text Placehold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r>
              <a:rPr lang="de-DE"/>
              <a:t>Sommersemester 2020</a:t>
            </a:r>
            <a:endParaRPr lang="en-US" dirty="0"/>
          </a:p>
        </p:txBody>
      </p:sp>
      <p:sp>
        <p:nvSpPr>
          <p:cNvPr id="5" name="Footer Placeholder 4"/>
          <p:cNvSpPr>
            <a:spLocks noGrp="1"/>
          </p:cNvSpPr>
          <p:nvPr>
            <p:ph type="ftr" sz="quarter" idx="11"/>
          </p:nvPr>
        </p:nvSpPr>
        <p:spPr/>
        <p:txBody>
          <a:bodyPr/>
          <a:lstStyle/>
          <a:p>
            <a:r>
              <a:rPr lang="en-US"/>
              <a:t>P5 – Fehlerkultur                    Alexandra Peupelmann, Christina Sygulla</a:t>
            </a:r>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‹Nr.›</a:t>
            </a:fld>
            <a:endParaRPr lang="en-US" dirty="0"/>
          </a:p>
        </p:txBody>
      </p:sp>
    </p:spTree>
    <p:extLst>
      <p:ext uri="{BB962C8B-B14F-4D97-AF65-F5344CB8AC3E}">
        <p14:creationId xmlns:p14="http://schemas.microsoft.com/office/powerpoint/2010/main" val="9219849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628900" cy="5410200"/>
          </a:xfrm>
        </p:spPr>
        <p:txBody>
          <a:bodyPr vert="eaVert" lIns="45720" tIns="91440" rIns="45720" bIns="91440"/>
          <a:lstStyle/>
          <a:p>
            <a:r>
              <a:rPr lang="de-DE"/>
              <a:t>Mastertitelformat bearbeiten</a:t>
            </a:r>
            <a:endParaRPr lang="en-US" dirty="0"/>
          </a:p>
        </p:txBody>
      </p:sp>
      <p:sp>
        <p:nvSpPr>
          <p:cNvPr id="3" name="Vertical Text Placeholder 2"/>
          <p:cNvSpPr>
            <a:spLocks noGrp="1"/>
          </p:cNvSpPr>
          <p:nvPr>
            <p:ph type="body" orient="vert" idx="1"/>
          </p:nvPr>
        </p:nvSpPr>
        <p:spPr>
          <a:xfrm>
            <a:off x="990600" y="762000"/>
            <a:ext cx="7581900" cy="5410200"/>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r>
              <a:rPr lang="de-DE"/>
              <a:t>Sommersemester 2020</a:t>
            </a:r>
            <a:endParaRPr lang="en-US" dirty="0"/>
          </a:p>
        </p:txBody>
      </p:sp>
      <p:sp>
        <p:nvSpPr>
          <p:cNvPr id="5" name="Footer Placeholder 4"/>
          <p:cNvSpPr>
            <a:spLocks noGrp="1"/>
          </p:cNvSpPr>
          <p:nvPr>
            <p:ph type="ftr" sz="quarter" idx="11"/>
          </p:nvPr>
        </p:nvSpPr>
        <p:spPr/>
        <p:txBody>
          <a:bodyPr/>
          <a:lstStyle/>
          <a:p>
            <a:r>
              <a:rPr lang="en-US"/>
              <a:t>P5 – Fehlerkultur                    Alexandra Peupelmann, Christina Sygulla</a:t>
            </a:r>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‹Nr.›</a:t>
            </a:fld>
            <a:endParaRPr lang="en-US" dirty="0"/>
          </a:p>
        </p:txBody>
      </p:sp>
      <p:cxnSp>
        <p:nvCxnSpPr>
          <p:cNvPr id="7" name="Straight Connector 6"/>
          <p:cNvCxnSpPr/>
          <p:nvPr/>
        </p:nvCxnSpPr>
        <p:spPr>
          <a:xfrm rot="5400000" flipV="1">
            <a:off x="10058400" y="59263"/>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5453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idx="1"/>
          </p:nvPr>
        </p:nvSpPr>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4" name="Date Placeholder 3"/>
          <p:cNvSpPr>
            <a:spLocks noGrp="1"/>
          </p:cNvSpPr>
          <p:nvPr>
            <p:ph type="dt" sz="half" idx="10"/>
          </p:nvPr>
        </p:nvSpPr>
        <p:spPr/>
        <p:txBody>
          <a:bodyPr/>
          <a:lstStyle/>
          <a:p>
            <a:r>
              <a:rPr lang="de-DE"/>
              <a:t>Sommersemester 2020</a:t>
            </a:r>
            <a:endParaRPr lang="en-US" dirty="0"/>
          </a:p>
        </p:txBody>
      </p:sp>
      <p:sp>
        <p:nvSpPr>
          <p:cNvPr id="5" name="Footer Placeholder 4"/>
          <p:cNvSpPr>
            <a:spLocks noGrp="1"/>
          </p:cNvSpPr>
          <p:nvPr>
            <p:ph type="ftr" sz="quarter" idx="11"/>
          </p:nvPr>
        </p:nvSpPr>
        <p:spPr/>
        <p:txBody>
          <a:bodyPr/>
          <a:lstStyle>
            <a:lvl1pPr algn="l">
              <a:defRPr/>
            </a:lvl1pPr>
          </a:lstStyle>
          <a:p>
            <a:r>
              <a:rPr lang="de-DE" noProof="0" dirty="0"/>
              <a:t>P5 – Fehlerkultur							             Alexandra </a:t>
            </a:r>
            <a:r>
              <a:rPr lang="de-DE" noProof="0" dirty="0" err="1"/>
              <a:t>Peupelmann</a:t>
            </a:r>
            <a:r>
              <a:rPr lang="de-DE" noProof="0" dirty="0"/>
              <a:t>, Christina Sygulla</a:t>
            </a:r>
          </a:p>
        </p:txBody>
      </p:sp>
      <p:sp>
        <p:nvSpPr>
          <p:cNvPr id="6" name="Slide Number Placeholder 5"/>
          <p:cNvSpPr>
            <a:spLocks noGrp="1"/>
          </p:cNvSpPr>
          <p:nvPr>
            <p:ph type="sldNum" sz="quarter" idx="12"/>
          </p:nvPr>
        </p:nvSpPr>
        <p:spPr/>
        <p:txBody>
          <a:bodyPr/>
          <a:lstStyle/>
          <a:p>
            <a:fld id="{4FAB73BC-B049-4115-A692-8D63A059BFB8}" type="slidenum">
              <a:rPr lang="en-US" smtClean="0"/>
              <a:pPr/>
              <a:t>‹Nr.›</a:t>
            </a:fld>
            <a:endParaRPr lang="en-US" dirty="0"/>
          </a:p>
        </p:txBody>
      </p:sp>
    </p:spTree>
    <p:extLst>
      <p:ext uri="{BB962C8B-B14F-4D97-AF65-F5344CB8AC3E}">
        <p14:creationId xmlns:p14="http://schemas.microsoft.com/office/powerpoint/2010/main" val="6119438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Abschnitts-&#10;überschrift">
    <p:spTree>
      <p:nvGrpSpPr>
        <p:cNvPr id="1" name=""/>
        <p:cNvGrpSpPr/>
        <p:nvPr/>
      </p:nvGrpSpPr>
      <p:grpSpPr>
        <a:xfrm>
          <a:off x="0" y="0"/>
          <a:ext cx="0" cy="0"/>
          <a:chOff x="0" y="0"/>
          <a:chExt cx="0" cy="0"/>
        </a:xfrm>
      </p:grpSpPr>
      <p:sp>
        <p:nvSpPr>
          <p:cNvPr id="7" name="Rectangle 6"/>
          <p:cNvSpPr/>
          <p:nvPr/>
        </p:nvSpPr>
        <p:spPr>
          <a:xfrm>
            <a:off x="0" y="-1"/>
            <a:ext cx="12192000" cy="457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de-DE"/>
              <a:t>Mastertitelformat bearbeiten</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0000"/>
                    <a:lumOff val="1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r>
              <a:rPr lang="de-DE"/>
              <a:t>Sommersemester 2020</a:t>
            </a:r>
            <a:endParaRPr lang="en-US" dirty="0"/>
          </a:p>
        </p:txBody>
      </p:sp>
      <p:sp>
        <p:nvSpPr>
          <p:cNvPr id="5" name="Footer Placeholder 4"/>
          <p:cNvSpPr>
            <a:spLocks noGrp="1"/>
          </p:cNvSpPr>
          <p:nvPr>
            <p:ph type="ftr" sz="quarter" idx="11"/>
          </p:nvPr>
        </p:nvSpPr>
        <p:spPr/>
        <p:txBody>
          <a:bodyPr/>
          <a:lstStyle/>
          <a:p>
            <a:r>
              <a:rPr lang="en-US"/>
              <a:t>P5 – Fehlerkultur                    Alexandra Peupelmann, Christina Sygulla</a:t>
            </a:r>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‹Nr.›</a:t>
            </a:fld>
            <a:endParaRPr lang="en-US" dirty="0"/>
          </a:p>
        </p:txBody>
      </p:sp>
      <p:cxnSp>
        <p:nvCxnSpPr>
          <p:cNvPr id="8" name="Straight Connector 7"/>
          <p:cNvCxnSpPr/>
          <p:nvPr/>
        </p:nvCxnSpPr>
        <p:spPr>
          <a:xfrm flipV="1">
            <a:off x="8386842" y="5264106"/>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32110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de-DE"/>
              <a:t>Mastertitelformat bearbeiten</a:t>
            </a:r>
            <a:endParaRPr lang="en-US" dirty="0"/>
          </a:p>
        </p:txBody>
      </p:sp>
      <p:sp>
        <p:nvSpPr>
          <p:cNvPr id="3" name="Content Placeholder 2"/>
          <p:cNvSpPr>
            <a:spLocks noGrp="1"/>
          </p:cNvSpPr>
          <p:nvPr>
            <p:ph sz="half" idx="1"/>
          </p:nvPr>
        </p:nvSpPr>
        <p:spPr>
          <a:xfrm>
            <a:off x="1024128" y="2286000"/>
            <a:ext cx="4754880" cy="402336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r>
              <a:rPr lang="de-DE"/>
              <a:t>Sommersemester 2020</a:t>
            </a:r>
            <a:endParaRPr lang="en-US" dirty="0"/>
          </a:p>
        </p:txBody>
      </p:sp>
      <p:sp>
        <p:nvSpPr>
          <p:cNvPr id="6" name="Footer Placeholder 5"/>
          <p:cNvSpPr>
            <a:spLocks noGrp="1"/>
          </p:cNvSpPr>
          <p:nvPr>
            <p:ph type="ftr" sz="quarter" idx="11"/>
          </p:nvPr>
        </p:nvSpPr>
        <p:spPr/>
        <p:txBody>
          <a:bodyPr/>
          <a:lstStyle/>
          <a:p>
            <a:r>
              <a:rPr lang="en-US"/>
              <a:t>P5 – Fehlerkultur                    Alexandra Peupelmann, Christina Sygulla</a:t>
            </a:r>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‹Nr.›</a:t>
            </a:fld>
            <a:endParaRPr lang="en-US" dirty="0"/>
          </a:p>
        </p:txBody>
      </p:sp>
    </p:spTree>
    <p:extLst>
      <p:ext uri="{BB962C8B-B14F-4D97-AF65-F5344CB8AC3E}">
        <p14:creationId xmlns:p14="http://schemas.microsoft.com/office/powerpoint/2010/main" val="37939430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10" name="Title 9"/>
          <p:cNvSpPr>
            <a:spLocks noGrp="1"/>
          </p:cNvSpPr>
          <p:nvPr>
            <p:ph type="title"/>
          </p:nvPr>
        </p:nvSpPr>
        <p:spPr>
          <a:xfrm>
            <a:off x="1024128" y="585216"/>
            <a:ext cx="9720072" cy="1499616"/>
          </a:xfrm>
        </p:spPr>
        <p:txBody>
          <a:bodyPr/>
          <a:lstStyle/>
          <a:p>
            <a:r>
              <a:rPr lang="de-DE"/>
              <a:t>Mastertitelformat bearbeiten</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2">
                    <a:lumMod val="7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Content Placeholder 3"/>
          <p:cNvSpPr>
            <a:spLocks noGrp="1"/>
          </p:cNvSpPr>
          <p:nvPr>
            <p:ph sz="half" idx="2"/>
          </p:nvPr>
        </p:nvSpPr>
        <p:spPr>
          <a:xfrm>
            <a:off x="1024128" y="2967788"/>
            <a:ext cx="4754880" cy="3341572"/>
          </a:xfrm>
        </p:spPr>
        <p:txBody>
          <a:bodyPr lIns="45720" rIns="4572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Text Placeholder 4"/>
          <p:cNvSpPr>
            <a:spLocks noGrp="1"/>
          </p:cNvSpPr>
          <p:nvPr>
            <p:ph type="body" sz="quarter" idx="3"/>
          </p:nvPr>
        </p:nvSpPr>
        <p:spPr>
          <a:xfrm>
            <a:off x="5989320"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2">
                    <a:lumMod val="75000"/>
                  </a:schemeClr>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de-DE"/>
              <a:t>Mastertextformat bearbeiten</a:t>
            </a:r>
          </a:p>
        </p:txBody>
      </p:sp>
      <p:sp>
        <p:nvSpPr>
          <p:cNvPr id="6" name="Content Placeholder 5"/>
          <p:cNvSpPr>
            <a:spLocks noGrp="1"/>
          </p:cNvSpPr>
          <p:nvPr>
            <p:ph sz="quarter" idx="4"/>
          </p:nvPr>
        </p:nvSpPr>
        <p:spPr>
          <a:xfrm>
            <a:off x="5989320" y="2967788"/>
            <a:ext cx="4754880" cy="3341572"/>
          </a:xfrm>
        </p:spPr>
        <p:txBody>
          <a:bodyPr lIns="45720" rIns="4572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7" name="Date Placeholder 6"/>
          <p:cNvSpPr>
            <a:spLocks noGrp="1"/>
          </p:cNvSpPr>
          <p:nvPr>
            <p:ph type="dt" sz="half" idx="10"/>
          </p:nvPr>
        </p:nvSpPr>
        <p:spPr/>
        <p:txBody>
          <a:bodyPr/>
          <a:lstStyle/>
          <a:p>
            <a:r>
              <a:rPr lang="de-DE"/>
              <a:t>Sommersemester 2020</a:t>
            </a:r>
            <a:endParaRPr lang="en-US" dirty="0"/>
          </a:p>
        </p:txBody>
      </p:sp>
      <p:sp>
        <p:nvSpPr>
          <p:cNvPr id="8" name="Footer Placeholder 7"/>
          <p:cNvSpPr>
            <a:spLocks noGrp="1"/>
          </p:cNvSpPr>
          <p:nvPr>
            <p:ph type="ftr" sz="quarter" idx="11"/>
          </p:nvPr>
        </p:nvSpPr>
        <p:spPr/>
        <p:txBody>
          <a:bodyPr/>
          <a:lstStyle/>
          <a:p>
            <a:r>
              <a:rPr lang="en-US"/>
              <a:t>P5 – Fehlerkultur                    Alexandra Peupelmann, Christina Sygulla</a:t>
            </a:r>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‹Nr.›</a:t>
            </a:fld>
            <a:endParaRPr lang="en-US" dirty="0"/>
          </a:p>
        </p:txBody>
      </p:sp>
    </p:spTree>
    <p:extLst>
      <p:ext uri="{BB962C8B-B14F-4D97-AF65-F5344CB8AC3E}">
        <p14:creationId xmlns:p14="http://schemas.microsoft.com/office/powerpoint/2010/main" val="6218538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Date Placeholder 2"/>
          <p:cNvSpPr>
            <a:spLocks noGrp="1"/>
          </p:cNvSpPr>
          <p:nvPr>
            <p:ph type="dt" sz="half" idx="10"/>
          </p:nvPr>
        </p:nvSpPr>
        <p:spPr/>
        <p:txBody>
          <a:bodyPr/>
          <a:lstStyle/>
          <a:p>
            <a:r>
              <a:rPr lang="de-DE"/>
              <a:t>Sommersemester 2020</a:t>
            </a:r>
            <a:endParaRPr lang="en-US" dirty="0"/>
          </a:p>
        </p:txBody>
      </p:sp>
      <p:sp>
        <p:nvSpPr>
          <p:cNvPr id="4" name="Footer Placeholder 3"/>
          <p:cNvSpPr>
            <a:spLocks noGrp="1"/>
          </p:cNvSpPr>
          <p:nvPr>
            <p:ph type="ftr" sz="quarter" idx="11"/>
          </p:nvPr>
        </p:nvSpPr>
        <p:spPr/>
        <p:txBody>
          <a:bodyPr/>
          <a:lstStyle/>
          <a:p>
            <a:r>
              <a:rPr lang="en-US"/>
              <a:t>P5 – Fehlerkultur                    Alexandra Peupelmann, Christina Sygulla</a:t>
            </a:r>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‹Nr.›</a:t>
            </a:fld>
            <a:endParaRPr lang="en-US" dirty="0"/>
          </a:p>
        </p:txBody>
      </p:sp>
    </p:spTree>
    <p:extLst>
      <p:ext uri="{BB962C8B-B14F-4D97-AF65-F5344CB8AC3E}">
        <p14:creationId xmlns:p14="http://schemas.microsoft.com/office/powerpoint/2010/main" val="943330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de-DE"/>
              <a:t>Sommersemester 2020</a:t>
            </a:r>
            <a:endParaRPr lang="en-US" dirty="0"/>
          </a:p>
        </p:txBody>
      </p:sp>
      <p:sp>
        <p:nvSpPr>
          <p:cNvPr id="3" name="Footer Placeholder 2"/>
          <p:cNvSpPr>
            <a:spLocks noGrp="1"/>
          </p:cNvSpPr>
          <p:nvPr>
            <p:ph type="ftr" sz="quarter" idx="11"/>
          </p:nvPr>
        </p:nvSpPr>
        <p:spPr/>
        <p:txBody>
          <a:bodyPr/>
          <a:lstStyle/>
          <a:p>
            <a:r>
              <a:rPr lang="en-US"/>
              <a:t>P5 – Fehlerkultur                    Alexandra Peupelmann, Christina Sygulla</a:t>
            </a:r>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smtClean="0"/>
              <a:t>‹Nr.›</a:t>
            </a:fld>
            <a:endParaRPr lang="en-US" dirty="0"/>
          </a:p>
        </p:txBody>
      </p:sp>
    </p:spTree>
    <p:extLst>
      <p:ext uri="{BB962C8B-B14F-4D97-AF65-F5344CB8AC3E}">
        <p14:creationId xmlns:p14="http://schemas.microsoft.com/office/powerpoint/2010/main" val="3006608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de-DE"/>
              <a:t>Mastertitelformat bearbeiten</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5" name="Date Placeholder 4"/>
          <p:cNvSpPr>
            <a:spLocks noGrp="1"/>
          </p:cNvSpPr>
          <p:nvPr>
            <p:ph type="dt" sz="half" idx="10"/>
          </p:nvPr>
        </p:nvSpPr>
        <p:spPr/>
        <p:txBody>
          <a:bodyPr/>
          <a:lstStyle/>
          <a:p>
            <a:r>
              <a:rPr lang="de-DE"/>
              <a:t>Sommersemester 2020</a:t>
            </a:r>
            <a:endParaRPr lang="en-US" dirty="0"/>
          </a:p>
        </p:txBody>
      </p:sp>
      <p:sp>
        <p:nvSpPr>
          <p:cNvPr id="6" name="Footer Placeholder 5"/>
          <p:cNvSpPr>
            <a:spLocks noGrp="1"/>
          </p:cNvSpPr>
          <p:nvPr>
            <p:ph type="ftr" sz="quarter" idx="11"/>
          </p:nvPr>
        </p:nvSpPr>
        <p:spPr/>
        <p:txBody>
          <a:bodyPr/>
          <a:lstStyle/>
          <a:p>
            <a:r>
              <a:rPr lang="en-US"/>
              <a:t>P5 – Fehlerkultur                    Alexandra Peupelmann, Christina Sygulla</a:t>
            </a:r>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‹Nr.›</a:t>
            </a:fld>
            <a:endParaRPr lang="en-US" dirty="0"/>
          </a:p>
        </p:txBody>
      </p:sp>
    </p:spTree>
    <p:extLst>
      <p:ext uri="{BB962C8B-B14F-4D97-AF65-F5344CB8AC3E}">
        <p14:creationId xmlns:p14="http://schemas.microsoft.com/office/powerpoint/2010/main" val="32479139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de-DE"/>
              <a:t>Mastertitelformat bearbeiten</a:t>
            </a:r>
            <a:endParaRPr lang="en-US" dirty="0"/>
          </a:p>
        </p:txBody>
      </p:sp>
      <p:sp>
        <p:nvSpPr>
          <p:cNvPr id="3" name="Picture Placeholder 2"/>
          <p:cNvSpPr>
            <a:spLocks noGrp="1" noChangeAspect="1"/>
          </p:cNvSpPr>
          <p:nvPr>
            <p:ph type="pic" idx="1"/>
          </p:nvPr>
        </p:nvSpPr>
        <p:spPr>
          <a:xfrm>
            <a:off x="0" y="-1"/>
            <a:ext cx="12188952" cy="4572000"/>
          </a:xfrm>
          <a:solidFill>
            <a:schemeClr val="accent2">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0000"/>
                    <a:lumOff val="1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r>
              <a:rPr lang="de-DE"/>
              <a:t>Sommersemester 2020</a:t>
            </a:r>
            <a:endParaRPr lang="en-US" dirty="0"/>
          </a:p>
        </p:txBody>
      </p:sp>
      <p:sp>
        <p:nvSpPr>
          <p:cNvPr id="6" name="Footer Placeholder 5"/>
          <p:cNvSpPr>
            <a:spLocks noGrp="1"/>
          </p:cNvSpPr>
          <p:nvPr>
            <p:ph type="ftr" sz="quarter" idx="11"/>
          </p:nvPr>
        </p:nvSpPr>
        <p:spPr/>
        <p:txBody>
          <a:bodyPr/>
          <a:lstStyle/>
          <a:p>
            <a:r>
              <a:rPr lang="en-US"/>
              <a:t>P5 – Fehlerkultur                    Alexandra Peupelmann, Christina Sygulla</a:t>
            </a:r>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‹Nr.›</a:t>
            </a:fld>
            <a:endParaRPr lang="en-US" dirty="0"/>
          </a:p>
        </p:txBody>
      </p:sp>
      <p:cxnSp>
        <p:nvCxnSpPr>
          <p:cNvPr id="9" name="Straight Connector 8"/>
          <p:cNvCxnSpPr/>
          <p:nvPr/>
        </p:nvCxnSpPr>
        <p:spPr>
          <a:xfrm flipV="1">
            <a:off x="8386842" y="5264106"/>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3788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de-DE"/>
              <a:t>Mastertitelformat bearbeiten</a:t>
            </a:r>
            <a:endParaRPr lang="en-US" dirty="0"/>
          </a:p>
        </p:txBody>
      </p:sp>
      <p:sp>
        <p:nvSpPr>
          <p:cNvPr id="3" name="Text Placeholder 2"/>
          <p:cNvSpPr>
            <a:spLocks noGrp="1"/>
          </p:cNvSpPr>
          <p:nvPr>
            <p:ph type="body" idx="1"/>
          </p:nvPr>
        </p:nvSpPr>
        <p:spPr>
          <a:xfrm>
            <a:off x="1024128" y="2286000"/>
            <a:ext cx="9720071" cy="4023360"/>
          </a:xfrm>
          <a:prstGeom prst="rect">
            <a:avLst/>
          </a:prstGeom>
        </p:spPr>
        <p:txBody>
          <a:bodyPr vert="horz" lIns="45720" tIns="45720" rIns="4572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2"/>
          </p:nvPr>
        </p:nvSpPr>
        <p:spPr>
          <a:xfrm>
            <a:off x="1024128" y="6470704"/>
            <a:ext cx="2154142" cy="274320"/>
          </a:xfrm>
          <a:prstGeom prst="rect">
            <a:avLst/>
          </a:prstGeom>
        </p:spPr>
        <p:txBody>
          <a:bodyPr vert="horz" lIns="91440" tIns="45720" rIns="91440" bIns="45720" rtlCol="0" anchor="ctr"/>
          <a:lstStyle>
            <a:lvl1pPr algn="l">
              <a:defRPr sz="1000">
                <a:solidFill>
                  <a:schemeClr val="tx1">
                    <a:lumMod val="90000"/>
                    <a:lumOff val="10000"/>
                  </a:schemeClr>
                </a:solidFill>
                <a:latin typeface="+mj-lt"/>
              </a:defRPr>
            </a:lvl1pPr>
          </a:lstStyle>
          <a:p>
            <a:r>
              <a:rPr lang="de-DE"/>
              <a:t>Sommersemester 2020</a:t>
            </a:r>
            <a:endParaRPr lang="en-US" dirty="0"/>
          </a:p>
        </p:txBody>
      </p:sp>
      <p:sp>
        <p:nvSpPr>
          <p:cNvPr id="5" name="Footer Placeholder 4"/>
          <p:cNvSpPr>
            <a:spLocks noGrp="1"/>
          </p:cNvSpPr>
          <p:nvPr>
            <p:ph type="ftr" sz="quarter" idx="3"/>
          </p:nvPr>
        </p:nvSpPr>
        <p:spPr>
          <a:xfrm>
            <a:off x="4842932" y="6470704"/>
            <a:ext cx="5901458" cy="274320"/>
          </a:xfrm>
          <a:prstGeom prst="rect">
            <a:avLst/>
          </a:prstGeom>
        </p:spPr>
        <p:txBody>
          <a:bodyPr vert="horz" lIns="91440" tIns="45720" rIns="91440" bIns="45720" rtlCol="0" anchor="ctr"/>
          <a:lstStyle>
            <a:lvl1pPr algn="r">
              <a:defRPr sz="1000" cap="all" baseline="0">
                <a:solidFill>
                  <a:schemeClr val="tx1">
                    <a:lumMod val="90000"/>
                    <a:lumOff val="10000"/>
                  </a:schemeClr>
                </a:solidFill>
                <a:latin typeface="+mj-lt"/>
              </a:defRPr>
            </a:lvl1pPr>
          </a:lstStyle>
          <a:p>
            <a:r>
              <a:rPr lang="en-US"/>
              <a:t>P5 – Fehlerkultur                    Alexandra Peupelmann, Christina Sygulla</a:t>
            </a:r>
            <a:endParaRPr lang="en-US" dirty="0"/>
          </a:p>
        </p:txBody>
      </p:sp>
      <p:sp>
        <p:nvSpPr>
          <p:cNvPr id="6" name="Slide Number Placeholder 5"/>
          <p:cNvSpPr>
            <a:spLocks noGrp="1"/>
          </p:cNvSpPr>
          <p:nvPr>
            <p:ph type="sldNum" sz="quarter" idx="4"/>
          </p:nvPr>
        </p:nvSpPr>
        <p:spPr>
          <a:xfrm>
            <a:off x="10837334" y="6470704"/>
            <a:ext cx="973666" cy="274320"/>
          </a:xfrm>
          <a:prstGeom prst="rect">
            <a:avLst/>
          </a:prstGeom>
        </p:spPr>
        <p:txBody>
          <a:bodyPr vert="horz" lIns="91440" tIns="45720" rIns="91440" bIns="45720" rtlCol="0" anchor="ctr"/>
          <a:lstStyle>
            <a:lvl1pPr algn="l">
              <a:defRPr sz="1000">
                <a:solidFill>
                  <a:schemeClr val="tx1">
                    <a:lumMod val="90000"/>
                    <a:lumOff val="10000"/>
                  </a:schemeClr>
                </a:solidFill>
                <a:latin typeface="+mj-lt"/>
              </a:defRPr>
            </a:lvl1pPr>
          </a:lstStyle>
          <a:p>
            <a:fld id="{4FAB73BC-B049-4115-A692-8D63A059BFB8}" type="slidenum">
              <a:rPr lang="en-US" smtClean="0"/>
              <a:pPr/>
              <a:t>‹Nr.›</a:t>
            </a:fld>
            <a:endParaRPr lang="en-US" dirty="0"/>
          </a:p>
        </p:txBody>
      </p:sp>
      <p:cxnSp>
        <p:nvCxnSpPr>
          <p:cNvPr id="7" name="Straight Connector 6"/>
          <p:cNvCxnSpPr/>
          <p:nvPr/>
        </p:nvCxnSpPr>
        <p:spPr>
          <a:xfrm flipV="1">
            <a:off x="762000" y="826324"/>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3706840"/>
      </p:ext>
    </p:extLst>
  </p:cSld>
  <p:clrMap bg1="lt1" tx1="dk1" bg2="lt2" tx2="dk2" accent1="accent1" accent2="accent2" accent3="accent3" accent4="accent4" accent5="accent5" accent6="accent6" hlink="hlink" folHlink="folHlink"/>
  <p:sldLayoutIdLst>
    <p:sldLayoutId id="2147484102" r:id="rId1"/>
    <p:sldLayoutId id="2147484103" r:id="rId2"/>
    <p:sldLayoutId id="2147484104" r:id="rId3"/>
    <p:sldLayoutId id="2147484105" r:id="rId4"/>
    <p:sldLayoutId id="2147484106" r:id="rId5"/>
    <p:sldLayoutId id="2147484107" r:id="rId6"/>
    <p:sldLayoutId id="2147484108" r:id="rId7"/>
    <p:sldLayoutId id="2147484109" r:id="rId8"/>
    <p:sldLayoutId id="2147484110" r:id="rId9"/>
    <p:sldLayoutId id="2147484111" r:id="rId10"/>
    <p:sldLayoutId id="2147484112" r:id="rId11"/>
  </p:sldLayoutIdLst>
  <p:hf sldNum="0" hdr="0"/>
  <p:txStyles>
    <p:titleStyle>
      <a:lvl1pPr algn="l" defTabSz="914400" rtl="0" eaLnBrk="1" latinLnBrk="0" hangingPunct="1">
        <a:lnSpc>
          <a:spcPct val="80000"/>
        </a:lnSpc>
        <a:spcBef>
          <a:spcPct val="0"/>
        </a:spcBef>
        <a:buNone/>
        <a:defRPr sz="5000" kern="1200" cap="all" spc="100" baseline="0">
          <a:solidFill>
            <a:schemeClr val="tx1">
              <a:lumMod val="90000"/>
              <a:lumOff val="10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2"/>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8.m4a"/><Relationship Id="rId1" Type="http://schemas.microsoft.com/office/2007/relationships/media" Target="../media/media18.m4a"/><Relationship Id="rId5" Type="http://schemas.openxmlformats.org/officeDocument/2006/relationships/image" Target="../media/image5.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9.m4a"/><Relationship Id="rId1" Type="http://schemas.microsoft.com/office/2007/relationships/media" Target="../media/media19.m4a"/><Relationship Id="rId5" Type="http://schemas.openxmlformats.org/officeDocument/2006/relationships/image" Target="../media/image5.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0.m4a"/><Relationship Id="rId1" Type="http://schemas.microsoft.com/office/2007/relationships/media" Target="../media/media20.m4a"/><Relationship Id="rId5" Type="http://schemas.openxmlformats.org/officeDocument/2006/relationships/image" Target="../media/image5.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21.m4a"/><Relationship Id="rId1" Type="http://schemas.microsoft.com/office/2007/relationships/media" Target="../media/media21.m4a"/><Relationship Id="rId5" Type="http://schemas.openxmlformats.org/officeDocument/2006/relationships/image" Target="../media/image5.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2.m4a"/><Relationship Id="rId1" Type="http://schemas.microsoft.com/office/2007/relationships/media" Target="../media/media22.m4a"/><Relationship Id="rId6" Type="http://schemas.openxmlformats.org/officeDocument/2006/relationships/image" Target="../media/image5.png"/><Relationship Id="rId5" Type="http://schemas.openxmlformats.org/officeDocument/2006/relationships/chart" Target="../charts/chart3.xml"/><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5.png"/><Relationship Id="rId2" Type="http://schemas.openxmlformats.org/officeDocument/2006/relationships/audio" Target="../media/media23.m4a"/><Relationship Id="rId1" Type="http://schemas.microsoft.com/office/2007/relationships/media" Target="../media/media23.m4a"/><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4.m4a"/><Relationship Id="rId1" Type="http://schemas.microsoft.com/office/2007/relationships/media" Target="../media/media24.m4a"/><Relationship Id="rId5" Type="http://schemas.openxmlformats.org/officeDocument/2006/relationships/image" Target="../media/image5.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25.m4a"/><Relationship Id="rId1" Type="http://schemas.microsoft.com/office/2007/relationships/media" Target="../media/media25.m4a"/><Relationship Id="rId5" Type="http://schemas.openxmlformats.org/officeDocument/2006/relationships/image" Target="../media/image5.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6.m4a"/><Relationship Id="rId1" Type="http://schemas.microsoft.com/office/2007/relationships/media" Target="../media/media26.m4a"/><Relationship Id="rId6" Type="http://schemas.openxmlformats.org/officeDocument/2006/relationships/image" Target="../media/image5.png"/><Relationship Id="rId5" Type="http://schemas.openxmlformats.org/officeDocument/2006/relationships/chart" Target="../charts/chart4.xml"/><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7.m4a"/><Relationship Id="rId1" Type="http://schemas.microsoft.com/office/2007/relationships/media" Target="../media/media27.m4a"/><Relationship Id="rId6" Type="http://schemas.openxmlformats.org/officeDocument/2006/relationships/image" Target="../media/image5.png"/><Relationship Id="rId5" Type="http://schemas.openxmlformats.org/officeDocument/2006/relationships/chart" Target="../charts/chart5.xml"/><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5.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28.m4a"/><Relationship Id="rId1" Type="http://schemas.microsoft.com/office/2007/relationships/media" Target="../media/media28.m4a"/><Relationship Id="rId5" Type="http://schemas.openxmlformats.org/officeDocument/2006/relationships/image" Target="../media/image5.pn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29.m4a"/><Relationship Id="rId1" Type="http://schemas.microsoft.com/office/2007/relationships/media" Target="../media/media29.m4a"/><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30.m4a"/><Relationship Id="rId1" Type="http://schemas.microsoft.com/office/2007/relationships/media" Target="../media/media30.m4a"/><Relationship Id="rId6" Type="http://schemas.openxmlformats.org/officeDocument/2006/relationships/image" Target="../media/image5.png"/><Relationship Id="rId5" Type="http://schemas.openxmlformats.org/officeDocument/2006/relationships/image" Target="../media/image11.png"/><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1.m4a"/><Relationship Id="rId1" Type="http://schemas.microsoft.com/office/2007/relationships/media" Target="../media/media31.m4a"/><Relationship Id="rId5" Type="http://schemas.openxmlformats.org/officeDocument/2006/relationships/image" Target="../media/image5.pn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2.m4a"/><Relationship Id="rId1" Type="http://schemas.microsoft.com/office/2007/relationships/media" Target="../media/media32.m4a"/><Relationship Id="rId5" Type="http://schemas.openxmlformats.org/officeDocument/2006/relationships/image" Target="../media/image5.png"/><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3.m4a"/><Relationship Id="rId1" Type="http://schemas.microsoft.com/office/2007/relationships/media" Target="../media/media33.m4a"/><Relationship Id="rId5" Type="http://schemas.openxmlformats.org/officeDocument/2006/relationships/image" Target="../media/image5.png"/><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4.m4a"/><Relationship Id="rId1" Type="http://schemas.microsoft.com/office/2007/relationships/media" Target="../media/media34.m4a"/><Relationship Id="rId5" Type="http://schemas.openxmlformats.org/officeDocument/2006/relationships/image" Target="../media/image5.png"/><Relationship Id="rId4" Type="http://schemas.openxmlformats.org/officeDocument/2006/relationships/notesSlide" Target="../notesSlides/notesSlide27.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5.m4a"/><Relationship Id="rId1" Type="http://schemas.microsoft.com/office/2007/relationships/media" Target="../media/media35.m4a"/><Relationship Id="rId5" Type="http://schemas.openxmlformats.org/officeDocument/2006/relationships/image" Target="../media/image5.png"/><Relationship Id="rId4"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5.png"/><Relationship Id="rId5" Type="http://schemas.openxmlformats.org/officeDocument/2006/relationships/image" Target="../media/image6.jpe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slideLayout" Target="../slideLayouts/slideLayout2.xml"/><Relationship Id="rId7" Type="http://schemas.openxmlformats.org/officeDocument/2006/relationships/diagramQuickStyle" Target="../diagrams/quickStyle4.xml"/><Relationship Id="rId2" Type="http://schemas.openxmlformats.org/officeDocument/2006/relationships/audio" Target="../media/media36.m4a"/><Relationship Id="rId1" Type="http://schemas.microsoft.com/office/2007/relationships/media" Target="../media/media36.m4a"/><Relationship Id="rId6" Type="http://schemas.openxmlformats.org/officeDocument/2006/relationships/diagramLayout" Target="../diagrams/layout4.xml"/><Relationship Id="rId5" Type="http://schemas.openxmlformats.org/officeDocument/2006/relationships/diagramData" Target="../diagrams/data4.xml"/><Relationship Id="rId10" Type="http://schemas.openxmlformats.org/officeDocument/2006/relationships/image" Target="../media/image5.png"/><Relationship Id="rId4" Type="http://schemas.openxmlformats.org/officeDocument/2006/relationships/notesSlide" Target="../notesSlides/notesSlide29.xml"/><Relationship Id="rId9" Type="http://schemas.microsoft.com/office/2007/relationships/diagramDrawing" Target="../diagrams/drawing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slideLayout" Target="../slideLayouts/slideLayout2.xml"/><Relationship Id="rId7" Type="http://schemas.openxmlformats.org/officeDocument/2006/relationships/diagramQuickStyle" Target="../diagrams/quickStyle1.xml"/><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diagramLayout" Target="../diagrams/layout1.xml"/><Relationship Id="rId5" Type="http://schemas.openxmlformats.org/officeDocument/2006/relationships/diagramData" Target="../diagrams/data1.xml"/><Relationship Id="rId10" Type="http://schemas.openxmlformats.org/officeDocument/2006/relationships/image" Target="../media/image5.png"/><Relationship Id="rId4" Type="http://schemas.openxmlformats.org/officeDocument/2006/relationships/notesSlide" Target="../notesSlides/notesSlide4.xml"/><Relationship Id="rId9" Type="http://schemas.microsoft.com/office/2007/relationships/diagramDrawing" Target="../diagrams/drawing1.xml"/></Relationships>
</file>

<file path=ppt/slides/_rels/slide5.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slideLayout" Target="../slideLayouts/slideLayout2.xml"/><Relationship Id="rId7" Type="http://schemas.openxmlformats.org/officeDocument/2006/relationships/diagramQuickStyle" Target="../diagrams/quickStyle2.xml"/><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diagramLayout" Target="../diagrams/layout2.xml"/><Relationship Id="rId11" Type="http://schemas.openxmlformats.org/officeDocument/2006/relationships/image" Target="../media/image5.png"/><Relationship Id="rId5" Type="http://schemas.openxmlformats.org/officeDocument/2006/relationships/diagramData" Target="../diagrams/data2.xml"/><Relationship Id="rId10" Type="http://schemas.openxmlformats.org/officeDocument/2006/relationships/image" Target="../media/image7.png"/><Relationship Id="rId4" Type="http://schemas.openxmlformats.org/officeDocument/2006/relationships/notesSlide" Target="../notesSlides/notesSlide5.xml"/><Relationship Id="rId9" Type="http://schemas.microsoft.com/office/2007/relationships/diagramDrawing" Target="../diagrams/drawing2.xml"/></Relationships>
</file>

<file path=ppt/slides/_rels/slide6.xml.rels><?xml version="1.0" encoding="UTF-8" standalone="yes"?>
<Relationships xmlns="http://schemas.openxmlformats.org/package/2006/relationships"><Relationship Id="rId8" Type="http://schemas.openxmlformats.org/officeDocument/2006/relationships/audio" Target="../media/media8.m4a"/><Relationship Id="rId13" Type="http://schemas.microsoft.com/office/2007/relationships/media" Target="../media/media11.m4a"/><Relationship Id="rId18" Type="http://schemas.openxmlformats.org/officeDocument/2006/relationships/audio" Target="../media/media13.m4a"/><Relationship Id="rId26" Type="http://schemas.openxmlformats.org/officeDocument/2006/relationships/diagramColors" Target="../diagrams/colors3.xml"/><Relationship Id="rId3" Type="http://schemas.microsoft.com/office/2007/relationships/media" Target="../media/media6.m4a"/><Relationship Id="rId21" Type="http://schemas.openxmlformats.org/officeDocument/2006/relationships/slideLayout" Target="../slideLayouts/slideLayout8.xml"/><Relationship Id="rId7" Type="http://schemas.microsoft.com/office/2007/relationships/media" Target="../media/media8.m4a"/><Relationship Id="rId12" Type="http://schemas.openxmlformats.org/officeDocument/2006/relationships/audio" Target="../media/media10.m4a"/><Relationship Id="rId17" Type="http://schemas.microsoft.com/office/2007/relationships/media" Target="../media/media13.m4a"/><Relationship Id="rId25" Type="http://schemas.openxmlformats.org/officeDocument/2006/relationships/diagramQuickStyle" Target="../diagrams/quickStyle3.xml"/><Relationship Id="rId2" Type="http://schemas.openxmlformats.org/officeDocument/2006/relationships/audio" Target="../media/media5.m4a"/><Relationship Id="rId16" Type="http://schemas.openxmlformats.org/officeDocument/2006/relationships/audio" Target="../media/media12.m4a"/><Relationship Id="rId20" Type="http://schemas.openxmlformats.org/officeDocument/2006/relationships/audio" Target="../media/media14.m4a"/><Relationship Id="rId1" Type="http://schemas.microsoft.com/office/2007/relationships/media" Target="../media/media5.m4a"/><Relationship Id="rId6" Type="http://schemas.openxmlformats.org/officeDocument/2006/relationships/audio" Target="../media/media7.m4a"/><Relationship Id="rId11" Type="http://schemas.microsoft.com/office/2007/relationships/media" Target="../media/media10.m4a"/><Relationship Id="rId24" Type="http://schemas.openxmlformats.org/officeDocument/2006/relationships/diagramLayout" Target="../diagrams/layout3.xml"/><Relationship Id="rId5" Type="http://schemas.microsoft.com/office/2007/relationships/media" Target="../media/media7.m4a"/><Relationship Id="rId15" Type="http://schemas.microsoft.com/office/2007/relationships/media" Target="../media/media12.m4a"/><Relationship Id="rId23" Type="http://schemas.openxmlformats.org/officeDocument/2006/relationships/diagramData" Target="../diagrams/data3.xml"/><Relationship Id="rId28" Type="http://schemas.openxmlformats.org/officeDocument/2006/relationships/image" Target="../media/image5.png"/><Relationship Id="rId10" Type="http://schemas.openxmlformats.org/officeDocument/2006/relationships/audio" Target="../media/media9.m4a"/><Relationship Id="rId19" Type="http://schemas.microsoft.com/office/2007/relationships/media" Target="../media/media14.m4a"/><Relationship Id="rId4" Type="http://schemas.openxmlformats.org/officeDocument/2006/relationships/audio" Target="../media/media6.m4a"/><Relationship Id="rId9" Type="http://schemas.microsoft.com/office/2007/relationships/media" Target="../media/media9.m4a"/><Relationship Id="rId14" Type="http://schemas.openxmlformats.org/officeDocument/2006/relationships/audio" Target="../media/media11.m4a"/><Relationship Id="rId22" Type="http://schemas.openxmlformats.org/officeDocument/2006/relationships/notesSlide" Target="../notesSlides/notesSlide6.xml"/><Relationship Id="rId27" Type="http://schemas.microsoft.com/office/2007/relationships/diagramDrawing" Target="../diagrams/drawing3.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5.m4a"/><Relationship Id="rId1" Type="http://schemas.microsoft.com/office/2007/relationships/media" Target="../media/media15.m4a"/><Relationship Id="rId5" Type="http://schemas.openxmlformats.org/officeDocument/2006/relationships/image" Target="../media/image5.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6.m4a"/><Relationship Id="rId1" Type="http://schemas.microsoft.com/office/2007/relationships/media" Target="../media/media16.m4a"/><Relationship Id="rId6" Type="http://schemas.openxmlformats.org/officeDocument/2006/relationships/image" Target="../media/image5.png"/><Relationship Id="rId5" Type="http://schemas.openxmlformats.org/officeDocument/2006/relationships/chart" Target="../charts/chart1.xml"/><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7.m4a"/><Relationship Id="rId1" Type="http://schemas.microsoft.com/office/2007/relationships/media" Target="../media/media17.m4a"/><Relationship Id="rId6" Type="http://schemas.openxmlformats.org/officeDocument/2006/relationships/image" Target="../media/image5.png"/><Relationship Id="rId5" Type="http://schemas.openxmlformats.org/officeDocument/2006/relationships/chart" Target="../charts/chart2.xml"/><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F3BB34A6-31BD-4BBB-A8C8-C3E81A71F4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274" y="0"/>
            <a:ext cx="12188726" cy="6858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el 5">
            <a:extLst>
              <a:ext uri="{FF2B5EF4-FFF2-40B4-BE49-F238E27FC236}">
                <a16:creationId xmlns:a16="http://schemas.microsoft.com/office/drawing/2014/main" id="{C64DD0A5-7C88-469C-BF06-F9334E4EC453}"/>
              </a:ext>
            </a:extLst>
          </p:cNvPr>
          <p:cNvSpPr>
            <a:spLocks noGrp="1"/>
          </p:cNvSpPr>
          <p:nvPr>
            <p:ph type="ctrTitle"/>
          </p:nvPr>
        </p:nvSpPr>
        <p:spPr>
          <a:xfrm>
            <a:off x="5258134" y="640080"/>
            <a:ext cx="6293689" cy="3652405"/>
          </a:xfrm>
        </p:spPr>
        <p:txBody>
          <a:bodyPr vert="horz" lIns="91440" tIns="45720" rIns="91440" bIns="45720" rtlCol="0" anchor="b">
            <a:normAutofit/>
          </a:bodyPr>
          <a:lstStyle/>
          <a:p>
            <a:pPr algn="l"/>
            <a:r>
              <a:rPr lang="de-DE" spc="200">
                <a:solidFill>
                  <a:schemeClr val="tx1">
                    <a:lumMod val="85000"/>
                    <a:lumOff val="15000"/>
                  </a:schemeClr>
                </a:solidFill>
              </a:rPr>
              <a:t>Diese Präsentation enthält Audiodateien.</a:t>
            </a:r>
            <a:br>
              <a:rPr lang="de-DE" spc="200">
                <a:solidFill>
                  <a:schemeClr val="tx1">
                    <a:lumMod val="85000"/>
                    <a:lumOff val="15000"/>
                  </a:schemeClr>
                </a:solidFill>
              </a:rPr>
            </a:br>
            <a:r>
              <a:rPr lang="de-DE" spc="200">
                <a:solidFill>
                  <a:schemeClr val="tx1">
                    <a:lumMod val="85000"/>
                    <a:lumOff val="15000"/>
                  </a:schemeClr>
                </a:solidFill>
              </a:rPr>
              <a:t>Bitte wechseln Sie in den Präsentationsmodus.</a:t>
            </a:r>
            <a:endParaRPr lang="de-DE" spc="200" dirty="0">
              <a:solidFill>
                <a:schemeClr val="tx1">
                  <a:lumMod val="85000"/>
                  <a:lumOff val="15000"/>
                </a:schemeClr>
              </a:solidFill>
            </a:endParaRPr>
          </a:p>
        </p:txBody>
      </p:sp>
      <p:pic>
        <p:nvPicPr>
          <p:cNvPr id="9" name="Inhaltsplatzhalter 8" descr="Präsentation mit Medien">
            <a:extLst>
              <a:ext uri="{FF2B5EF4-FFF2-40B4-BE49-F238E27FC236}">
                <a16:creationId xmlns:a16="http://schemas.microsoft.com/office/drawing/2014/main" id="{BAA5F963-1572-4D3D-9BF2-E632D440811F}"/>
              </a:ext>
            </a:extLst>
          </p:cNvPr>
          <p:cNvPicPr>
            <a:picLocks noGrp="1" noChangeAspect="1"/>
          </p:cNvPicPr>
          <p:nvPr>
            <p:ph idx="4294967295"/>
          </p:nvPr>
        </p:nvPicPr>
        <p:blipFill>
          <a:blip r:embed="rId3">
            <a:extLst>
              <a:ext uri="{96DAC541-7B7A-43D3-8B79-37D633B846F1}">
                <asvg:svgBlip xmlns:asvg="http://schemas.microsoft.com/office/drawing/2016/SVG/main" r:embed="rId4"/>
              </a:ext>
            </a:extLst>
          </a:blip>
          <a:stretch>
            <a:fillRect/>
          </a:stretch>
        </p:blipFill>
        <p:spPr>
          <a:xfrm>
            <a:off x="633999" y="1422615"/>
            <a:ext cx="3993942" cy="3993942"/>
          </a:xfrm>
          <a:prstGeom prst="rect">
            <a:avLst/>
          </a:prstGeom>
        </p:spPr>
      </p:pic>
      <p:cxnSp>
        <p:nvCxnSpPr>
          <p:cNvPr id="24" name="Straight Connector 23">
            <a:extLst>
              <a:ext uri="{FF2B5EF4-FFF2-40B4-BE49-F238E27FC236}">
                <a16:creationId xmlns:a16="http://schemas.microsoft.com/office/drawing/2014/main" id="{6FF4E9B4-BE85-45F4-8672-47D51F1401B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309640" y="4388141"/>
            <a:ext cx="585216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4" name="Datumsplatzhalter 3">
            <a:extLst>
              <a:ext uri="{FF2B5EF4-FFF2-40B4-BE49-F238E27FC236}">
                <a16:creationId xmlns:a16="http://schemas.microsoft.com/office/drawing/2014/main" id="{1323942B-4EAE-4895-8A34-4AB7E320556B}"/>
              </a:ext>
            </a:extLst>
          </p:cNvPr>
          <p:cNvSpPr>
            <a:spLocks noGrp="1"/>
          </p:cNvSpPr>
          <p:nvPr>
            <p:ph type="dt" sz="half" idx="10"/>
          </p:nvPr>
        </p:nvSpPr>
        <p:spPr>
          <a:xfrm>
            <a:off x="1024128" y="6470704"/>
            <a:ext cx="2154142" cy="274320"/>
          </a:xfrm>
        </p:spPr>
        <p:txBody>
          <a:bodyPr vert="horz" lIns="91440" tIns="45720" rIns="91440" bIns="45720" rtlCol="0">
            <a:normAutofit/>
          </a:bodyPr>
          <a:lstStyle/>
          <a:p>
            <a:pPr>
              <a:spcAft>
                <a:spcPts val="600"/>
              </a:spcAft>
            </a:pPr>
            <a:r>
              <a:rPr lang="de-DE"/>
              <a:t>Sommersemester 2020</a:t>
            </a:r>
            <a:endParaRPr lang="en-US"/>
          </a:p>
        </p:txBody>
      </p:sp>
      <p:sp>
        <p:nvSpPr>
          <p:cNvPr id="5" name="Fußzeilenplatzhalter 4">
            <a:extLst>
              <a:ext uri="{FF2B5EF4-FFF2-40B4-BE49-F238E27FC236}">
                <a16:creationId xmlns:a16="http://schemas.microsoft.com/office/drawing/2014/main" id="{203D5412-CD80-4E3E-AD0D-4EABEA3B6CB6}"/>
              </a:ext>
            </a:extLst>
          </p:cNvPr>
          <p:cNvSpPr>
            <a:spLocks noGrp="1"/>
          </p:cNvSpPr>
          <p:nvPr>
            <p:ph type="ftr" sz="quarter" idx="11"/>
          </p:nvPr>
        </p:nvSpPr>
        <p:spPr>
          <a:xfrm>
            <a:off x="4842932" y="6470704"/>
            <a:ext cx="5901458" cy="274320"/>
          </a:xfrm>
        </p:spPr>
        <p:txBody>
          <a:bodyPr vert="horz" lIns="91440" tIns="45720" rIns="91440" bIns="45720" rtlCol="0">
            <a:normAutofit/>
          </a:bodyPr>
          <a:lstStyle/>
          <a:p>
            <a:pPr>
              <a:spcAft>
                <a:spcPts val="600"/>
              </a:spcAft>
            </a:pPr>
            <a:r>
              <a:rPr lang="en-US" kern="1200" cap="all" baseline="0" noProof="0">
                <a:latin typeface="+mj-lt"/>
                <a:ea typeface="+mn-ea"/>
                <a:cs typeface="+mn-cs"/>
              </a:rPr>
              <a:t>P5 – Fehlerkultur							             Alexandra Peupelmann, Christina Sygulla</a:t>
            </a:r>
          </a:p>
        </p:txBody>
      </p:sp>
    </p:spTree>
    <p:extLst>
      <p:ext uri="{BB962C8B-B14F-4D97-AF65-F5344CB8AC3E}">
        <p14:creationId xmlns:p14="http://schemas.microsoft.com/office/powerpoint/2010/main" val="42116939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1E7C082-5B81-400A-A1DE-7CA9F26ED8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45720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2" name="Straight Connector 11">
            <a:extLst>
              <a:ext uri="{FF2B5EF4-FFF2-40B4-BE49-F238E27FC236}">
                <a16:creationId xmlns:a16="http://schemas.microsoft.com/office/drawing/2014/main" id="{08D54232-CDE1-4B53-B430-AB82206F6B5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8386842" y="5264106"/>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useBgFill="1">
        <p:nvSpPr>
          <p:cNvPr id="14" name="Rectangle 13">
            <a:extLst>
              <a:ext uri="{FF2B5EF4-FFF2-40B4-BE49-F238E27FC236}">
                <a16:creationId xmlns:a16="http://schemas.microsoft.com/office/drawing/2014/main" id="{4C0648FB-4388-443C-8D4E-4A9FF03360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A8D762E-DA8D-419A-BA44-68B93D3D92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5720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el 1">
            <a:extLst>
              <a:ext uri="{FF2B5EF4-FFF2-40B4-BE49-F238E27FC236}">
                <a16:creationId xmlns:a16="http://schemas.microsoft.com/office/drawing/2014/main" id="{8EE85A9E-E808-4D16-AAD3-931390A37E52}"/>
              </a:ext>
            </a:extLst>
          </p:cNvPr>
          <p:cNvSpPr>
            <a:spLocks noGrp="1"/>
          </p:cNvSpPr>
          <p:nvPr>
            <p:ph type="title"/>
          </p:nvPr>
        </p:nvSpPr>
        <p:spPr>
          <a:xfrm>
            <a:off x="1286933" y="977048"/>
            <a:ext cx="9618133" cy="2960980"/>
          </a:xfrm>
        </p:spPr>
        <p:txBody>
          <a:bodyPr vert="horz" lIns="91440" tIns="45720" rIns="91440" bIns="45720" rtlCol="0" anchor="b">
            <a:normAutofit/>
          </a:bodyPr>
          <a:lstStyle/>
          <a:p>
            <a:pPr algn="l"/>
            <a:r>
              <a:rPr lang="en-US" sz="6600">
                <a:solidFill>
                  <a:srgbClr val="FFFFFF"/>
                </a:solidFill>
              </a:rPr>
              <a:t>Assoziationen mit dem Begriff „Fehler“</a:t>
            </a:r>
          </a:p>
        </p:txBody>
      </p:sp>
      <p:sp>
        <p:nvSpPr>
          <p:cNvPr id="4" name="Datumsplatzhalter 3">
            <a:extLst>
              <a:ext uri="{FF2B5EF4-FFF2-40B4-BE49-F238E27FC236}">
                <a16:creationId xmlns:a16="http://schemas.microsoft.com/office/drawing/2014/main" id="{D7FBEFDF-592B-4795-A92D-BEE9735E15D6}"/>
              </a:ext>
            </a:extLst>
          </p:cNvPr>
          <p:cNvSpPr>
            <a:spLocks noGrp="1"/>
          </p:cNvSpPr>
          <p:nvPr>
            <p:ph type="dt" sz="half" idx="10"/>
          </p:nvPr>
        </p:nvSpPr>
        <p:spPr>
          <a:xfrm>
            <a:off x="1024128" y="6470704"/>
            <a:ext cx="2154142" cy="274320"/>
          </a:xfrm>
        </p:spPr>
        <p:txBody>
          <a:bodyPr vert="horz" lIns="91440" tIns="45720" rIns="91440" bIns="45720" rtlCol="0" anchor="ctr">
            <a:normAutofit/>
          </a:bodyPr>
          <a:lstStyle/>
          <a:p>
            <a:pPr>
              <a:spcAft>
                <a:spcPts val="600"/>
              </a:spcAft>
            </a:pPr>
            <a:r>
              <a:rPr lang="de-DE"/>
              <a:t>Sommersemester 2020</a:t>
            </a:r>
            <a:endParaRPr lang="en-US"/>
          </a:p>
        </p:txBody>
      </p:sp>
      <p:sp>
        <p:nvSpPr>
          <p:cNvPr id="5" name="Fußzeilenplatzhalter 4">
            <a:extLst>
              <a:ext uri="{FF2B5EF4-FFF2-40B4-BE49-F238E27FC236}">
                <a16:creationId xmlns:a16="http://schemas.microsoft.com/office/drawing/2014/main" id="{0F5DCA0D-98DC-4977-9B7E-8C87B3F3A602}"/>
              </a:ext>
            </a:extLst>
          </p:cNvPr>
          <p:cNvSpPr>
            <a:spLocks noGrp="1"/>
          </p:cNvSpPr>
          <p:nvPr>
            <p:ph type="ftr" sz="quarter" idx="11"/>
          </p:nvPr>
        </p:nvSpPr>
        <p:spPr>
          <a:xfrm>
            <a:off x="4842932" y="6470704"/>
            <a:ext cx="5901458" cy="274320"/>
          </a:xfrm>
        </p:spPr>
        <p:txBody>
          <a:bodyPr vert="horz" lIns="91440" tIns="45720" rIns="91440" bIns="45720" rtlCol="0" anchor="ctr">
            <a:normAutofit/>
          </a:bodyPr>
          <a:lstStyle/>
          <a:p>
            <a:pPr>
              <a:spcAft>
                <a:spcPts val="600"/>
              </a:spcAft>
            </a:pPr>
            <a:r>
              <a:rPr lang="en-US" kern="1200" cap="all" baseline="0" dirty="0">
                <a:solidFill>
                  <a:schemeClr val="tx1">
                    <a:lumMod val="90000"/>
                    <a:lumOff val="10000"/>
                  </a:schemeClr>
                </a:solidFill>
                <a:latin typeface="+mj-lt"/>
                <a:ea typeface="+mn-ea"/>
                <a:cs typeface="+mn-cs"/>
              </a:rPr>
              <a:t>P5 – Fehlerkultur                    Alexandra Peupelmann, Christina Sygulla</a:t>
            </a:r>
          </a:p>
        </p:txBody>
      </p:sp>
      <p:pic>
        <p:nvPicPr>
          <p:cNvPr id="6" name="Assoziationen">
            <a:hlinkClick r:id="" action="ppaction://media"/>
            <a:extLst>
              <a:ext uri="{FF2B5EF4-FFF2-40B4-BE49-F238E27FC236}">
                <a16:creationId xmlns:a16="http://schemas.microsoft.com/office/drawing/2014/main" id="{0A8DCE8F-3D48-4524-90B2-716CD1406BD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498666" y="5430331"/>
            <a:ext cx="406400" cy="406400"/>
          </a:xfrm>
          <a:prstGeom prst="rect">
            <a:avLst/>
          </a:prstGeom>
        </p:spPr>
      </p:pic>
    </p:spTree>
    <p:extLst>
      <p:ext uri="{BB962C8B-B14F-4D97-AF65-F5344CB8AC3E}">
        <p14:creationId xmlns:p14="http://schemas.microsoft.com/office/powerpoint/2010/main" val="3170451584"/>
      </p:ext>
    </p:extLst>
  </p:cSld>
  <p:clrMapOvr>
    <a:masterClrMapping/>
  </p:clrMapOvr>
  <mc:AlternateContent xmlns:mc="http://schemas.openxmlformats.org/markup-compatibility/2006" xmlns:p14="http://schemas.microsoft.com/office/powerpoint/2010/main">
    <mc:Choice Requires="p14">
      <p:transition spd="slow" p14:dur="2000" advTm="20656"/>
    </mc:Choice>
    <mc:Fallback xmlns="">
      <p:transition spd="slow" advTm="2065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16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remove" display="0">
                  <p:stCondLst>
                    <p:cond delay="indefinite"/>
                  </p:stCondLst>
                  <p:endCondLst>
                    <p:cond evt="onStopAudio" delay="0">
                      <p:tgtEl>
                        <p:sldTgt/>
                      </p:tgtEl>
                    </p:cond>
                  </p:endCondLst>
                </p:cTn>
                <p:tgtEl>
                  <p:spTgt spid="6"/>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120D6E-766D-48A4-9701-768A189F1CA5}"/>
              </a:ext>
            </a:extLst>
          </p:cNvPr>
          <p:cNvSpPr>
            <a:spLocks noGrp="1"/>
          </p:cNvSpPr>
          <p:nvPr>
            <p:ph type="title"/>
          </p:nvPr>
        </p:nvSpPr>
        <p:spPr/>
        <p:txBody>
          <a:bodyPr/>
          <a:lstStyle/>
          <a:p>
            <a:r>
              <a:rPr lang="de-DE" dirty="0"/>
              <a:t>Assoziationen IWK-Festangestellte</a:t>
            </a:r>
          </a:p>
        </p:txBody>
      </p:sp>
      <p:sp>
        <p:nvSpPr>
          <p:cNvPr id="4" name="Datumsplatzhalter 3">
            <a:extLst>
              <a:ext uri="{FF2B5EF4-FFF2-40B4-BE49-F238E27FC236}">
                <a16:creationId xmlns:a16="http://schemas.microsoft.com/office/drawing/2014/main" id="{4677F174-C774-49E5-BE26-5332951ABDBA}"/>
              </a:ext>
            </a:extLst>
          </p:cNvPr>
          <p:cNvSpPr>
            <a:spLocks noGrp="1"/>
          </p:cNvSpPr>
          <p:nvPr>
            <p:ph type="dt" sz="half" idx="10"/>
          </p:nvPr>
        </p:nvSpPr>
        <p:spPr/>
        <p:txBody>
          <a:bodyPr/>
          <a:lstStyle/>
          <a:p>
            <a:r>
              <a:rPr lang="de-DE"/>
              <a:t>Sommersemester 2020</a:t>
            </a:r>
            <a:endParaRPr lang="en-US" dirty="0"/>
          </a:p>
        </p:txBody>
      </p:sp>
      <p:sp>
        <p:nvSpPr>
          <p:cNvPr id="5" name="Fußzeilenplatzhalter 4">
            <a:extLst>
              <a:ext uri="{FF2B5EF4-FFF2-40B4-BE49-F238E27FC236}">
                <a16:creationId xmlns:a16="http://schemas.microsoft.com/office/drawing/2014/main" id="{36CD3F18-0ABB-467D-B734-76EF8F4164C2}"/>
              </a:ext>
            </a:extLst>
          </p:cNvPr>
          <p:cNvSpPr>
            <a:spLocks noGrp="1"/>
          </p:cNvSpPr>
          <p:nvPr>
            <p:ph type="ftr" sz="quarter" idx="11"/>
          </p:nvPr>
        </p:nvSpPr>
        <p:spPr/>
        <p:txBody>
          <a:bodyPr/>
          <a:lstStyle/>
          <a:p>
            <a:r>
              <a:rPr lang="de-DE" noProof="0"/>
              <a:t>P5 – Fehlerkultur							             Alexandra Peupelmann, Christina Sygulla</a:t>
            </a:r>
            <a:endParaRPr lang="de-DE" noProof="0" dirty="0"/>
          </a:p>
        </p:txBody>
      </p:sp>
      <p:sp>
        <p:nvSpPr>
          <p:cNvPr id="3" name="Rechteck 2">
            <a:extLst>
              <a:ext uri="{FF2B5EF4-FFF2-40B4-BE49-F238E27FC236}">
                <a16:creationId xmlns:a16="http://schemas.microsoft.com/office/drawing/2014/main" id="{7A5378D0-8BA9-4641-A8C7-90333C8F0320}"/>
              </a:ext>
            </a:extLst>
          </p:cNvPr>
          <p:cNvSpPr/>
          <p:nvPr/>
        </p:nvSpPr>
        <p:spPr>
          <a:xfrm>
            <a:off x="2861413" y="2505670"/>
            <a:ext cx="5485780" cy="923330"/>
          </a:xfrm>
          <a:prstGeom prst="rect">
            <a:avLst/>
          </a:prstGeom>
          <a:noFill/>
        </p:spPr>
        <p:txBody>
          <a:bodyPr wrap="square" lIns="91440" tIns="45720" rIns="91440" bIns="45720">
            <a:spAutoFit/>
          </a:bodyPr>
          <a:lstStyle/>
          <a:p>
            <a:pPr algn="ctr"/>
            <a:r>
              <a:rPr lang="de-DE" sz="5400" b="1" dirty="0">
                <a:ln w="22225">
                  <a:solidFill>
                    <a:schemeClr val="accent2"/>
                  </a:solidFill>
                  <a:prstDash val="solid"/>
                </a:ln>
                <a:solidFill>
                  <a:schemeClr val="accent2">
                    <a:lumMod val="40000"/>
                    <a:lumOff val="60000"/>
                  </a:schemeClr>
                </a:solidFill>
              </a:rPr>
              <a:t>Fehler als Chance</a:t>
            </a:r>
          </a:p>
        </p:txBody>
      </p:sp>
      <p:sp>
        <p:nvSpPr>
          <p:cNvPr id="6" name="Rechteck 5">
            <a:extLst>
              <a:ext uri="{FF2B5EF4-FFF2-40B4-BE49-F238E27FC236}">
                <a16:creationId xmlns:a16="http://schemas.microsoft.com/office/drawing/2014/main" id="{2B61B9CE-E95C-4196-9D18-D7E1AE727226}"/>
              </a:ext>
            </a:extLst>
          </p:cNvPr>
          <p:cNvSpPr/>
          <p:nvPr/>
        </p:nvSpPr>
        <p:spPr>
          <a:xfrm>
            <a:off x="5473207" y="3215492"/>
            <a:ext cx="5223589" cy="707886"/>
          </a:xfrm>
          <a:prstGeom prst="rect">
            <a:avLst/>
          </a:prstGeom>
          <a:noFill/>
        </p:spPr>
        <p:txBody>
          <a:bodyPr wrap="square" lIns="91440" tIns="45720" rIns="91440" bIns="45720">
            <a:spAutoFit/>
          </a:bodyPr>
          <a:lstStyle/>
          <a:p>
            <a:pPr algn="ctr"/>
            <a:r>
              <a:rPr lang="de-DE" sz="40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Negative Gefühle</a:t>
            </a:r>
          </a:p>
        </p:txBody>
      </p:sp>
      <p:sp>
        <p:nvSpPr>
          <p:cNvPr id="7" name="Rechteck 6">
            <a:extLst>
              <a:ext uri="{FF2B5EF4-FFF2-40B4-BE49-F238E27FC236}">
                <a16:creationId xmlns:a16="http://schemas.microsoft.com/office/drawing/2014/main" id="{57222915-22B3-4573-969C-9FA0B8A6ABA2}"/>
              </a:ext>
            </a:extLst>
          </p:cNvPr>
          <p:cNvSpPr/>
          <p:nvPr/>
        </p:nvSpPr>
        <p:spPr>
          <a:xfrm>
            <a:off x="2919687" y="3752946"/>
            <a:ext cx="5485780" cy="646331"/>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de-DE" sz="3600" b="1" dirty="0">
                <a:ln/>
                <a:solidFill>
                  <a:schemeClr val="accent3"/>
                </a:solidFill>
              </a:rPr>
              <a:t>Etwas falsch machen</a:t>
            </a:r>
          </a:p>
        </p:txBody>
      </p:sp>
      <p:sp>
        <p:nvSpPr>
          <p:cNvPr id="11" name="Rechteck 10">
            <a:extLst>
              <a:ext uri="{FF2B5EF4-FFF2-40B4-BE49-F238E27FC236}">
                <a16:creationId xmlns:a16="http://schemas.microsoft.com/office/drawing/2014/main" id="{0C330EC1-62E9-443D-9BD9-D5194ED32DB8}"/>
              </a:ext>
            </a:extLst>
          </p:cNvPr>
          <p:cNvSpPr/>
          <p:nvPr/>
        </p:nvSpPr>
        <p:spPr>
          <a:xfrm>
            <a:off x="1246536" y="3317254"/>
            <a:ext cx="5223589" cy="584775"/>
          </a:xfrm>
          <a:prstGeom prst="rect">
            <a:avLst/>
          </a:prstGeom>
          <a:noFill/>
        </p:spPr>
        <p:txBody>
          <a:bodyPr wrap="square" lIns="91440" tIns="45720" rIns="91440" bIns="45720">
            <a:spAutoFit/>
          </a:bodyPr>
          <a:lstStyle/>
          <a:p>
            <a:pPr algn="ctr"/>
            <a:r>
              <a:rPr lang="de-DE" sz="3200" b="1" dirty="0">
                <a:ln w="6600">
                  <a:solidFill>
                    <a:schemeClr val="accent2"/>
                  </a:solidFill>
                  <a:prstDash val="solid"/>
                </a:ln>
                <a:solidFill>
                  <a:srgbClr val="FFFFFF"/>
                </a:solidFill>
                <a:effectLst>
                  <a:outerShdw dist="38100" dir="2700000" algn="tl" rotWithShape="0">
                    <a:schemeClr val="accent2"/>
                  </a:outerShdw>
                </a:effectLst>
              </a:rPr>
              <a:t>Fehler sind menschlich</a:t>
            </a:r>
          </a:p>
        </p:txBody>
      </p:sp>
      <p:sp>
        <p:nvSpPr>
          <p:cNvPr id="13" name="Rechteck 12">
            <a:extLst>
              <a:ext uri="{FF2B5EF4-FFF2-40B4-BE49-F238E27FC236}">
                <a16:creationId xmlns:a16="http://schemas.microsoft.com/office/drawing/2014/main" id="{8E592377-FFF5-4AD1-946B-F30A60F12D95}"/>
              </a:ext>
            </a:extLst>
          </p:cNvPr>
          <p:cNvSpPr/>
          <p:nvPr/>
        </p:nvSpPr>
        <p:spPr>
          <a:xfrm rot="16200000">
            <a:off x="-1331701" y="3653209"/>
            <a:ext cx="5485780" cy="461665"/>
          </a:xfrm>
          <a:prstGeom prst="rect">
            <a:avLst/>
          </a:prstGeom>
          <a:noFill/>
        </p:spPr>
        <p:txBody>
          <a:bodyPr wrap="square" lIns="91440" tIns="45720" rIns="91440" bIns="45720">
            <a:spAutoFit/>
          </a:bodyPr>
          <a:lstStyle/>
          <a:p>
            <a:pPr algn="ctr"/>
            <a:r>
              <a:rPr lang="de-DE" sz="2400" dirty="0">
                <a:ln w="0"/>
                <a:solidFill>
                  <a:schemeClr val="accent1"/>
                </a:solidFill>
                <a:effectLst>
                  <a:outerShdw blurRad="38100" dist="25400" dir="5400000" algn="ctr" rotWithShape="0">
                    <a:srgbClr val="6E747A">
                      <a:alpha val="43000"/>
                    </a:srgbClr>
                  </a:outerShdw>
                </a:effectLst>
              </a:rPr>
              <a:t>Kommunikation</a:t>
            </a:r>
            <a:endParaRPr lang="de-DE" sz="24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15" name="Rechteck 14">
            <a:extLst>
              <a:ext uri="{FF2B5EF4-FFF2-40B4-BE49-F238E27FC236}">
                <a16:creationId xmlns:a16="http://schemas.microsoft.com/office/drawing/2014/main" id="{AB9CEC96-86E5-4976-A7FC-A08085074D4B}"/>
              </a:ext>
            </a:extLst>
          </p:cNvPr>
          <p:cNvSpPr/>
          <p:nvPr/>
        </p:nvSpPr>
        <p:spPr>
          <a:xfrm rot="5400000">
            <a:off x="7901573" y="3522114"/>
            <a:ext cx="5223589" cy="461665"/>
          </a:xfrm>
          <a:prstGeom prst="rect">
            <a:avLst/>
          </a:prstGeom>
          <a:noFill/>
        </p:spPr>
        <p:txBody>
          <a:bodyPr wrap="square" lIns="91440" tIns="45720" rIns="91440" bIns="45720">
            <a:spAutoFit/>
          </a:bodyPr>
          <a:lstStyle/>
          <a:p>
            <a:pPr algn="ctr"/>
            <a:r>
              <a:rPr lang="de-DE" sz="2400" b="1" dirty="0">
                <a:ln w="22225">
                  <a:solidFill>
                    <a:schemeClr val="accent2"/>
                  </a:solidFill>
                  <a:prstDash val="solid"/>
                </a:ln>
                <a:solidFill>
                  <a:schemeClr val="accent2">
                    <a:lumMod val="40000"/>
                    <a:lumOff val="60000"/>
                  </a:schemeClr>
                </a:solidFill>
              </a:rPr>
              <a:t>Entschuldigen</a:t>
            </a:r>
          </a:p>
        </p:txBody>
      </p:sp>
      <p:pic>
        <p:nvPicPr>
          <p:cNvPr id="9" name="AS IWK">
            <a:hlinkClick r:id="" action="ppaction://media"/>
            <a:extLst>
              <a:ext uri="{FF2B5EF4-FFF2-40B4-BE49-F238E27FC236}">
                <a16:creationId xmlns:a16="http://schemas.microsoft.com/office/drawing/2014/main" id="{0DC8E31B-325F-478F-9019-0E73332D657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337800" y="1131824"/>
            <a:ext cx="406400" cy="406400"/>
          </a:xfrm>
          <a:prstGeom prst="rect">
            <a:avLst/>
          </a:prstGeom>
        </p:spPr>
      </p:pic>
    </p:spTree>
    <p:extLst>
      <p:ext uri="{BB962C8B-B14F-4D97-AF65-F5344CB8AC3E}">
        <p14:creationId xmlns:p14="http://schemas.microsoft.com/office/powerpoint/2010/main" val="2961896553"/>
      </p:ext>
    </p:extLst>
  </p:cSld>
  <p:clrMapOvr>
    <a:masterClrMapping/>
  </p:clrMapOvr>
  <mc:AlternateContent xmlns:mc="http://schemas.openxmlformats.org/markup-compatibility/2006" xmlns:p14="http://schemas.microsoft.com/office/powerpoint/2010/main">
    <mc:Choice Requires="p14">
      <p:transition spd="slow" p14:dur="2000" advTm="18161"/>
    </mc:Choice>
    <mc:Fallback xmlns="">
      <p:transition spd="slow" advTm="1816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173"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remove" display="0">
                  <p:stCondLst>
                    <p:cond delay="indefinite"/>
                  </p:stCondLst>
                  <p:endCondLst>
                    <p:cond evt="onStopAudio" delay="0">
                      <p:tgtEl>
                        <p:sldTgt/>
                      </p:tgtEl>
                    </p:cond>
                  </p:endCondLst>
                </p:cTn>
                <p:tgtEl>
                  <p:spTgt spid="9"/>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120D6E-766D-48A4-9701-768A189F1CA5}"/>
              </a:ext>
            </a:extLst>
          </p:cNvPr>
          <p:cNvSpPr>
            <a:spLocks noGrp="1"/>
          </p:cNvSpPr>
          <p:nvPr>
            <p:ph type="title"/>
          </p:nvPr>
        </p:nvSpPr>
        <p:spPr/>
        <p:txBody>
          <a:bodyPr/>
          <a:lstStyle/>
          <a:p>
            <a:r>
              <a:rPr lang="de-DE" dirty="0"/>
              <a:t>Assoziationen IPK-Studierende</a:t>
            </a:r>
          </a:p>
        </p:txBody>
      </p:sp>
      <p:sp>
        <p:nvSpPr>
          <p:cNvPr id="4" name="Datumsplatzhalter 3">
            <a:extLst>
              <a:ext uri="{FF2B5EF4-FFF2-40B4-BE49-F238E27FC236}">
                <a16:creationId xmlns:a16="http://schemas.microsoft.com/office/drawing/2014/main" id="{4677F174-C774-49E5-BE26-5332951ABDBA}"/>
              </a:ext>
            </a:extLst>
          </p:cNvPr>
          <p:cNvSpPr>
            <a:spLocks noGrp="1"/>
          </p:cNvSpPr>
          <p:nvPr>
            <p:ph type="dt" sz="half" idx="10"/>
          </p:nvPr>
        </p:nvSpPr>
        <p:spPr/>
        <p:txBody>
          <a:bodyPr/>
          <a:lstStyle/>
          <a:p>
            <a:r>
              <a:rPr lang="de-DE"/>
              <a:t>Sommersemester 2020</a:t>
            </a:r>
            <a:endParaRPr lang="en-US" dirty="0"/>
          </a:p>
        </p:txBody>
      </p:sp>
      <p:sp>
        <p:nvSpPr>
          <p:cNvPr id="5" name="Fußzeilenplatzhalter 4">
            <a:extLst>
              <a:ext uri="{FF2B5EF4-FFF2-40B4-BE49-F238E27FC236}">
                <a16:creationId xmlns:a16="http://schemas.microsoft.com/office/drawing/2014/main" id="{36CD3F18-0ABB-467D-B734-76EF8F4164C2}"/>
              </a:ext>
            </a:extLst>
          </p:cNvPr>
          <p:cNvSpPr>
            <a:spLocks noGrp="1"/>
          </p:cNvSpPr>
          <p:nvPr>
            <p:ph type="ftr" sz="quarter" idx="11"/>
          </p:nvPr>
        </p:nvSpPr>
        <p:spPr/>
        <p:txBody>
          <a:bodyPr/>
          <a:lstStyle/>
          <a:p>
            <a:r>
              <a:rPr lang="de-DE" noProof="0"/>
              <a:t>P5 – Fehlerkultur							             Alexandra Peupelmann, Christina Sygulla</a:t>
            </a:r>
            <a:endParaRPr lang="de-DE" noProof="0" dirty="0"/>
          </a:p>
        </p:txBody>
      </p:sp>
      <p:sp>
        <p:nvSpPr>
          <p:cNvPr id="3" name="Rechteck 2">
            <a:extLst>
              <a:ext uri="{FF2B5EF4-FFF2-40B4-BE49-F238E27FC236}">
                <a16:creationId xmlns:a16="http://schemas.microsoft.com/office/drawing/2014/main" id="{7A5378D0-8BA9-4641-A8C7-90333C8F0320}"/>
              </a:ext>
            </a:extLst>
          </p:cNvPr>
          <p:cNvSpPr/>
          <p:nvPr/>
        </p:nvSpPr>
        <p:spPr>
          <a:xfrm>
            <a:off x="3128858" y="2736738"/>
            <a:ext cx="5485780" cy="923330"/>
          </a:xfrm>
          <a:prstGeom prst="rect">
            <a:avLst/>
          </a:prstGeom>
          <a:noFill/>
        </p:spPr>
        <p:txBody>
          <a:bodyPr wrap="square" lIns="91440" tIns="45720" rIns="91440" bIns="45720">
            <a:spAutoFit/>
          </a:bodyPr>
          <a:lstStyle/>
          <a:p>
            <a:pPr algn="ctr"/>
            <a:r>
              <a:rPr lang="de-DE" sz="5400" b="1" dirty="0">
                <a:ln w="22225">
                  <a:solidFill>
                    <a:schemeClr val="accent2"/>
                  </a:solidFill>
                  <a:prstDash val="solid"/>
                </a:ln>
                <a:solidFill>
                  <a:schemeClr val="accent2">
                    <a:lumMod val="40000"/>
                    <a:lumOff val="60000"/>
                  </a:schemeClr>
                </a:solidFill>
              </a:rPr>
              <a:t>Negative Gefühle</a:t>
            </a:r>
          </a:p>
        </p:txBody>
      </p:sp>
      <p:sp>
        <p:nvSpPr>
          <p:cNvPr id="6" name="Rechteck 5">
            <a:extLst>
              <a:ext uri="{FF2B5EF4-FFF2-40B4-BE49-F238E27FC236}">
                <a16:creationId xmlns:a16="http://schemas.microsoft.com/office/drawing/2014/main" id="{2B61B9CE-E95C-4196-9D18-D7E1AE727226}"/>
              </a:ext>
            </a:extLst>
          </p:cNvPr>
          <p:cNvSpPr/>
          <p:nvPr/>
        </p:nvSpPr>
        <p:spPr>
          <a:xfrm>
            <a:off x="5740652" y="3446560"/>
            <a:ext cx="5223589" cy="707886"/>
          </a:xfrm>
          <a:prstGeom prst="rect">
            <a:avLst/>
          </a:prstGeom>
          <a:noFill/>
        </p:spPr>
        <p:txBody>
          <a:bodyPr wrap="square" lIns="91440" tIns="45720" rIns="91440" bIns="45720">
            <a:spAutoFit/>
          </a:bodyPr>
          <a:lstStyle/>
          <a:p>
            <a:pPr algn="ctr"/>
            <a:r>
              <a:rPr lang="de-DE" sz="40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Fehler als Chance</a:t>
            </a:r>
          </a:p>
        </p:txBody>
      </p:sp>
      <p:sp>
        <p:nvSpPr>
          <p:cNvPr id="7" name="Rechteck 6">
            <a:extLst>
              <a:ext uri="{FF2B5EF4-FFF2-40B4-BE49-F238E27FC236}">
                <a16:creationId xmlns:a16="http://schemas.microsoft.com/office/drawing/2014/main" id="{57222915-22B3-4573-969C-9FA0B8A6ABA2}"/>
              </a:ext>
            </a:extLst>
          </p:cNvPr>
          <p:cNvSpPr/>
          <p:nvPr/>
        </p:nvSpPr>
        <p:spPr>
          <a:xfrm>
            <a:off x="1353639" y="3483902"/>
            <a:ext cx="5485780" cy="584775"/>
          </a:xfrm>
          <a:prstGeom prst="rect">
            <a:avLst/>
          </a:prstGeom>
          <a:noFill/>
        </p:spPr>
        <p:txBody>
          <a:bodyPr wrap="square" lIns="91440" tIns="45720" rIns="91440" bIns="45720">
            <a:spAutoFit/>
          </a:bodyPr>
          <a:lstStyle/>
          <a:p>
            <a:pPr algn="ctr"/>
            <a:r>
              <a:rPr lang="de-DE" sz="3200" b="1" spc="50" dirty="0">
                <a:ln w="9525" cmpd="sng">
                  <a:solidFill>
                    <a:schemeClr val="accent1"/>
                  </a:solidFill>
                  <a:prstDash val="solid"/>
                </a:ln>
                <a:solidFill>
                  <a:srgbClr val="70AD47">
                    <a:tint val="1000"/>
                  </a:srgbClr>
                </a:solidFill>
                <a:effectLst>
                  <a:glow rad="38100">
                    <a:schemeClr val="accent1">
                      <a:alpha val="40000"/>
                    </a:schemeClr>
                  </a:glow>
                </a:effectLst>
              </a:rPr>
              <a:t>Etwas falsch machen</a:t>
            </a:r>
          </a:p>
        </p:txBody>
      </p:sp>
      <p:sp>
        <p:nvSpPr>
          <p:cNvPr id="11" name="Rechteck 10">
            <a:extLst>
              <a:ext uri="{FF2B5EF4-FFF2-40B4-BE49-F238E27FC236}">
                <a16:creationId xmlns:a16="http://schemas.microsoft.com/office/drawing/2014/main" id="{0C330EC1-62E9-443D-9BD9-D5194ED32DB8}"/>
              </a:ext>
            </a:extLst>
          </p:cNvPr>
          <p:cNvSpPr/>
          <p:nvPr/>
        </p:nvSpPr>
        <p:spPr>
          <a:xfrm>
            <a:off x="1006134" y="4214279"/>
            <a:ext cx="5223589" cy="369332"/>
          </a:xfrm>
          <a:prstGeom prst="rect">
            <a:avLst/>
          </a:prstGeom>
          <a:noFill/>
        </p:spPr>
        <p:txBody>
          <a:bodyPr wrap="square" lIns="91440" tIns="45720" rIns="91440" bIns="45720">
            <a:spAutoFit/>
          </a:bodyPr>
          <a:lstStyle/>
          <a:p>
            <a:pPr algn="ctr"/>
            <a:r>
              <a:rPr lang="de-DE" b="1" dirty="0">
                <a:ln w="6600">
                  <a:solidFill>
                    <a:schemeClr val="accent2"/>
                  </a:solidFill>
                  <a:prstDash val="solid"/>
                </a:ln>
                <a:solidFill>
                  <a:srgbClr val="FFFFFF"/>
                </a:solidFill>
                <a:effectLst>
                  <a:outerShdw dist="38100" dir="2700000" algn="tl" rotWithShape="0">
                    <a:schemeClr val="accent2"/>
                  </a:outerShdw>
                </a:effectLst>
              </a:rPr>
              <a:t>Fehler sind menschlich</a:t>
            </a:r>
          </a:p>
        </p:txBody>
      </p:sp>
      <p:sp>
        <p:nvSpPr>
          <p:cNvPr id="13" name="Rechteck 12">
            <a:extLst>
              <a:ext uri="{FF2B5EF4-FFF2-40B4-BE49-F238E27FC236}">
                <a16:creationId xmlns:a16="http://schemas.microsoft.com/office/drawing/2014/main" id="{8E592377-FFF5-4AD1-946B-F30A60F12D95}"/>
              </a:ext>
            </a:extLst>
          </p:cNvPr>
          <p:cNvSpPr/>
          <p:nvPr/>
        </p:nvSpPr>
        <p:spPr>
          <a:xfrm rot="16200000">
            <a:off x="-1064256" y="3884277"/>
            <a:ext cx="5485780" cy="461665"/>
          </a:xfrm>
          <a:prstGeom prst="rect">
            <a:avLst/>
          </a:prstGeom>
          <a:noFill/>
        </p:spPr>
        <p:txBody>
          <a:bodyPr wrap="square" lIns="91440" tIns="45720" rIns="91440" bIns="45720">
            <a:spAutoFit/>
          </a:bodyPr>
          <a:lstStyle/>
          <a:p>
            <a:pPr algn="ctr"/>
            <a:r>
              <a:rPr lang="de-DE" sz="2400" dirty="0">
                <a:ln w="0"/>
                <a:solidFill>
                  <a:schemeClr val="accent1"/>
                </a:solidFill>
                <a:effectLst>
                  <a:outerShdw blurRad="38100" dist="25400" dir="5400000" algn="ctr" rotWithShape="0">
                    <a:srgbClr val="6E747A">
                      <a:alpha val="43000"/>
                    </a:srgbClr>
                  </a:outerShdw>
                </a:effectLst>
              </a:rPr>
              <a:t>Strafe</a:t>
            </a:r>
          </a:p>
        </p:txBody>
      </p:sp>
      <p:sp>
        <p:nvSpPr>
          <p:cNvPr id="15" name="Rechteck 14">
            <a:extLst>
              <a:ext uri="{FF2B5EF4-FFF2-40B4-BE49-F238E27FC236}">
                <a16:creationId xmlns:a16="http://schemas.microsoft.com/office/drawing/2014/main" id="{AB9CEC96-86E5-4976-A7FC-A08085074D4B}"/>
              </a:ext>
            </a:extLst>
          </p:cNvPr>
          <p:cNvSpPr/>
          <p:nvPr/>
        </p:nvSpPr>
        <p:spPr>
          <a:xfrm rot="5400000">
            <a:off x="9485929" y="3407335"/>
            <a:ext cx="2532888" cy="830997"/>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de-DE" sz="2400" b="1" dirty="0">
                <a:ln/>
                <a:solidFill>
                  <a:schemeClr val="accent3"/>
                </a:solidFill>
              </a:rPr>
              <a:t>Entgegen der </a:t>
            </a:r>
          </a:p>
          <a:p>
            <a:pPr algn="ctr"/>
            <a:r>
              <a:rPr lang="de-DE" sz="2400" b="1" dirty="0">
                <a:ln/>
                <a:solidFill>
                  <a:schemeClr val="accent3"/>
                </a:solidFill>
              </a:rPr>
              <a:t>Erwartung</a:t>
            </a:r>
          </a:p>
        </p:txBody>
      </p:sp>
      <p:pic>
        <p:nvPicPr>
          <p:cNvPr id="9" name="AS IPK">
            <a:hlinkClick r:id="" action="ppaction://media"/>
            <a:extLst>
              <a:ext uri="{FF2B5EF4-FFF2-40B4-BE49-F238E27FC236}">
                <a16:creationId xmlns:a16="http://schemas.microsoft.com/office/drawing/2014/main" id="{863350FB-20D2-4722-A4AC-AA5AD1434EF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345973" y="927102"/>
            <a:ext cx="406400" cy="406400"/>
          </a:xfrm>
          <a:prstGeom prst="rect">
            <a:avLst/>
          </a:prstGeom>
        </p:spPr>
      </p:pic>
    </p:spTree>
    <p:extLst>
      <p:ext uri="{BB962C8B-B14F-4D97-AF65-F5344CB8AC3E}">
        <p14:creationId xmlns:p14="http://schemas.microsoft.com/office/powerpoint/2010/main" val="1938464090"/>
      </p:ext>
    </p:extLst>
  </p:cSld>
  <p:clrMapOvr>
    <a:masterClrMapping/>
  </p:clrMapOvr>
  <mc:AlternateContent xmlns:mc="http://schemas.openxmlformats.org/markup-compatibility/2006" xmlns:p14="http://schemas.microsoft.com/office/powerpoint/2010/main">
    <mc:Choice Requires="p14">
      <p:transition spd="slow" p14:dur="2000" advTm="20065"/>
    </mc:Choice>
    <mc:Fallback xmlns="">
      <p:transition spd="slow" advTm="2006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335"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remove" display="0">
                  <p:stCondLst>
                    <p:cond delay="indefinite"/>
                  </p:stCondLst>
                  <p:endCondLst>
                    <p:cond evt="onStopAudio" delay="0">
                      <p:tgtEl>
                        <p:sldTgt/>
                      </p:tgtEl>
                    </p:cond>
                  </p:endCondLst>
                </p:cTn>
                <p:tgtEl>
                  <p:spTgt spid="9"/>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1E7C082-5B81-400A-A1DE-7CA9F26ED8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45720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2" name="Straight Connector 11">
            <a:extLst>
              <a:ext uri="{FF2B5EF4-FFF2-40B4-BE49-F238E27FC236}">
                <a16:creationId xmlns:a16="http://schemas.microsoft.com/office/drawing/2014/main" id="{08D54232-CDE1-4B53-B430-AB82206F6B5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8386842" y="5264106"/>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useBgFill="1">
        <p:nvSpPr>
          <p:cNvPr id="14" name="Rectangle 13">
            <a:extLst>
              <a:ext uri="{FF2B5EF4-FFF2-40B4-BE49-F238E27FC236}">
                <a16:creationId xmlns:a16="http://schemas.microsoft.com/office/drawing/2014/main" id="{4C0648FB-4388-443C-8D4E-4A9FF03360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A8D762E-DA8D-419A-BA44-68B93D3D92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5720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el 1">
            <a:extLst>
              <a:ext uri="{FF2B5EF4-FFF2-40B4-BE49-F238E27FC236}">
                <a16:creationId xmlns:a16="http://schemas.microsoft.com/office/drawing/2014/main" id="{B56155E2-6A3B-4944-92D6-9B2F8A5B24CA}"/>
              </a:ext>
            </a:extLst>
          </p:cNvPr>
          <p:cNvSpPr>
            <a:spLocks noGrp="1"/>
          </p:cNvSpPr>
          <p:nvPr>
            <p:ph type="title"/>
          </p:nvPr>
        </p:nvSpPr>
        <p:spPr>
          <a:xfrm>
            <a:off x="1286933" y="977048"/>
            <a:ext cx="9618133" cy="2960980"/>
          </a:xfrm>
        </p:spPr>
        <p:txBody>
          <a:bodyPr vert="horz" lIns="91440" tIns="45720" rIns="91440" bIns="45720" rtlCol="0" anchor="b">
            <a:normAutofit/>
          </a:bodyPr>
          <a:lstStyle/>
          <a:p>
            <a:pPr algn="l"/>
            <a:r>
              <a:rPr lang="de-DE" sz="6600" dirty="0">
                <a:solidFill>
                  <a:schemeClr val="bg1"/>
                </a:solidFill>
              </a:rPr>
              <a:t>Welche Kommunikationswege verwenden Sie, um Ihre Fehler zu teilen?</a:t>
            </a:r>
            <a:endParaRPr lang="en-US" sz="6600" dirty="0">
              <a:solidFill>
                <a:schemeClr val="bg1"/>
              </a:solidFill>
            </a:endParaRPr>
          </a:p>
        </p:txBody>
      </p:sp>
      <p:sp>
        <p:nvSpPr>
          <p:cNvPr id="4" name="Datumsplatzhalter 3">
            <a:extLst>
              <a:ext uri="{FF2B5EF4-FFF2-40B4-BE49-F238E27FC236}">
                <a16:creationId xmlns:a16="http://schemas.microsoft.com/office/drawing/2014/main" id="{DA12F117-231B-4892-906B-B610DD044E3F}"/>
              </a:ext>
            </a:extLst>
          </p:cNvPr>
          <p:cNvSpPr>
            <a:spLocks noGrp="1"/>
          </p:cNvSpPr>
          <p:nvPr>
            <p:ph type="dt" sz="half" idx="10"/>
          </p:nvPr>
        </p:nvSpPr>
        <p:spPr>
          <a:xfrm>
            <a:off x="1024128" y="6470704"/>
            <a:ext cx="2154142" cy="274320"/>
          </a:xfrm>
        </p:spPr>
        <p:txBody>
          <a:bodyPr vert="horz" lIns="91440" tIns="45720" rIns="91440" bIns="45720" rtlCol="0" anchor="ctr">
            <a:normAutofit/>
          </a:bodyPr>
          <a:lstStyle/>
          <a:p>
            <a:pPr>
              <a:spcAft>
                <a:spcPts val="600"/>
              </a:spcAft>
            </a:pPr>
            <a:r>
              <a:rPr lang="de-DE"/>
              <a:t>Sommersemester 2020</a:t>
            </a:r>
            <a:endParaRPr lang="en-US"/>
          </a:p>
        </p:txBody>
      </p:sp>
      <p:sp>
        <p:nvSpPr>
          <p:cNvPr id="5" name="Fußzeilenplatzhalter 4">
            <a:extLst>
              <a:ext uri="{FF2B5EF4-FFF2-40B4-BE49-F238E27FC236}">
                <a16:creationId xmlns:a16="http://schemas.microsoft.com/office/drawing/2014/main" id="{AA619A9E-1C29-4059-BDED-DC498BE4E061}"/>
              </a:ext>
            </a:extLst>
          </p:cNvPr>
          <p:cNvSpPr>
            <a:spLocks noGrp="1"/>
          </p:cNvSpPr>
          <p:nvPr>
            <p:ph type="ftr" sz="quarter" idx="11"/>
          </p:nvPr>
        </p:nvSpPr>
        <p:spPr>
          <a:xfrm>
            <a:off x="4842932" y="6470704"/>
            <a:ext cx="5901458" cy="274320"/>
          </a:xfrm>
        </p:spPr>
        <p:txBody>
          <a:bodyPr vert="horz" lIns="91440" tIns="45720" rIns="91440" bIns="45720" rtlCol="0" anchor="ctr">
            <a:normAutofit/>
          </a:bodyPr>
          <a:lstStyle/>
          <a:p>
            <a:pPr>
              <a:spcAft>
                <a:spcPts val="600"/>
              </a:spcAft>
            </a:pPr>
            <a:r>
              <a:rPr lang="en-US" kern="1200" cap="all" baseline="0" dirty="0">
                <a:solidFill>
                  <a:schemeClr val="tx1">
                    <a:lumMod val="90000"/>
                    <a:lumOff val="10000"/>
                  </a:schemeClr>
                </a:solidFill>
                <a:latin typeface="+mj-lt"/>
                <a:ea typeface="+mn-ea"/>
                <a:cs typeface="+mn-cs"/>
              </a:rPr>
              <a:t>P5 – Fehlerkultur                    Alexandra Peupelmann, Christina Sygulla</a:t>
            </a:r>
          </a:p>
        </p:txBody>
      </p:sp>
      <p:pic>
        <p:nvPicPr>
          <p:cNvPr id="6" name="Kommunikationswege">
            <a:hlinkClick r:id="" action="ppaction://media"/>
            <a:extLst>
              <a:ext uri="{FF2B5EF4-FFF2-40B4-BE49-F238E27FC236}">
                <a16:creationId xmlns:a16="http://schemas.microsoft.com/office/drawing/2014/main" id="{B1D89F9C-BEE3-4CB7-BEDD-6C3CD73E8BC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439590" y="5410199"/>
            <a:ext cx="609600" cy="609600"/>
          </a:xfrm>
          <a:prstGeom prst="rect">
            <a:avLst/>
          </a:prstGeom>
        </p:spPr>
      </p:pic>
    </p:spTree>
    <p:extLst>
      <p:ext uri="{BB962C8B-B14F-4D97-AF65-F5344CB8AC3E}">
        <p14:creationId xmlns:p14="http://schemas.microsoft.com/office/powerpoint/2010/main" val="2554269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354"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remove" display="0">
                  <p:stCondLst>
                    <p:cond delay="indefinite"/>
                  </p:stCondLst>
                  <p:endCondLst>
                    <p:cond evt="onStopAudio" delay="0">
                      <p:tgtEl>
                        <p:sldTgt/>
                      </p:tgtEl>
                    </p:cond>
                  </p:endCondLst>
                </p:cTn>
                <p:tgtEl>
                  <p:spTgt spid="6"/>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28BA90A1-6BEC-48B7-BBE0-8863262254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D7950F2D-29CC-4F1C-8AFA-D6AE15BFA2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umsplatzhalter 3">
            <a:extLst>
              <a:ext uri="{FF2B5EF4-FFF2-40B4-BE49-F238E27FC236}">
                <a16:creationId xmlns:a16="http://schemas.microsoft.com/office/drawing/2014/main" id="{4677F174-C774-49E5-BE26-5332951ABDBA}"/>
              </a:ext>
            </a:extLst>
          </p:cNvPr>
          <p:cNvSpPr>
            <a:spLocks noGrp="1"/>
          </p:cNvSpPr>
          <p:nvPr>
            <p:ph type="dt" sz="half" idx="10"/>
          </p:nvPr>
        </p:nvSpPr>
        <p:spPr>
          <a:xfrm>
            <a:off x="1024129" y="6470704"/>
            <a:ext cx="2154143" cy="274320"/>
          </a:xfrm>
        </p:spPr>
        <p:txBody>
          <a:bodyPr>
            <a:normAutofit/>
          </a:bodyPr>
          <a:lstStyle/>
          <a:p>
            <a:pPr>
              <a:spcAft>
                <a:spcPts val="600"/>
              </a:spcAft>
            </a:pPr>
            <a:r>
              <a:rPr lang="de-DE"/>
              <a:t>Sommersemester 2020</a:t>
            </a:r>
            <a:endParaRPr lang="en-US"/>
          </a:p>
        </p:txBody>
      </p:sp>
      <p:sp>
        <p:nvSpPr>
          <p:cNvPr id="5" name="Fußzeilenplatzhalter 4">
            <a:extLst>
              <a:ext uri="{FF2B5EF4-FFF2-40B4-BE49-F238E27FC236}">
                <a16:creationId xmlns:a16="http://schemas.microsoft.com/office/drawing/2014/main" id="{36CD3F18-0ABB-467D-B734-76EF8F4164C2}"/>
              </a:ext>
            </a:extLst>
          </p:cNvPr>
          <p:cNvSpPr>
            <a:spLocks noGrp="1"/>
          </p:cNvSpPr>
          <p:nvPr>
            <p:ph type="ftr" sz="quarter" idx="11"/>
          </p:nvPr>
        </p:nvSpPr>
        <p:spPr>
          <a:xfrm>
            <a:off x="4842932" y="6470704"/>
            <a:ext cx="5901459" cy="274320"/>
          </a:xfrm>
        </p:spPr>
        <p:txBody>
          <a:bodyPr>
            <a:normAutofit/>
          </a:bodyPr>
          <a:lstStyle/>
          <a:p>
            <a:pPr>
              <a:spcAft>
                <a:spcPts val="600"/>
              </a:spcAft>
            </a:pPr>
            <a:r>
              <a:rPr lang="de-DE" noProof="0"/>
              <a:t>P5 – Fehlerkultur							             Alexandra Peupelmann, Christina Sygulla</a:t>
            </a:r>
          </a:p>
        </p:txBody>
      </p:sp>
      <p:graphicFrame>
        <p:nvGraphicFramePr>
          <p:cNvPr id="10" name="Inhaltsplatzhalter 9">
            <a:extLst>
              <a:ext uri="{FF2B5EF4-FFF2-40B4-BE49-F238E27FC236}">
                <a16:creationId xmlns:a16="http://schemas.microsoft.com/office/drawing/2014/main" id="{7D7B15F3-BA53-4DFF-BA03-4FAA807F4D52}"/>
              </a:ext>
            </a:extLst>
          </p:cNvPr>
          <p:cNvGraphicFramePr>
            <a:graphicFrameLocks noGrp="1"/>
          </p:cNvGraphicFramePr>
          <p:nvPr>
            <p:ph idx="4294967295"/>
            <p:extLst>
              <p:ext uri="{D42A27DB-BD31-4B8C-83A1-F6EECF244321}">
                <p14:modId xmlns:p14="http://schemas.microsoft.com/office/powerpoint/2010/main" val="1193351709"/>
              </p:ext>
            </p:extLst>
          </p:nvPr>
        </p:nvGraphicFramePr>
        <p:xfrm>
          <a:off x="643467" y="643467"/>
          <a:ext cx="10905066" cy="5571066"/>
        </p:xfrm>
        <a:graphic>
          <a:graphicData uri="http://schemas.openxmlformats.org/drawingml/2006/chart">
            <c:chart xmlns:c="http://schemas.openxmlformats.org/drawingml/2006/chart" xmlns:r="http://schemas.openxmlformats.org/officeDocument/2006/relationships" r:id="rId5"/>
          </a:graphicData>
        </a:graphic>
      </p:graphicFrame>
      <p:pic>
        <p:nvPicPr>
          <p:cNvPr id="3" name="Auswertung Kommunikation">
            <a:hlinkClick r:id="" action="ppaction://media"/>
            <a:extLst>
              <a:ext uri="{FF2B5EF4-FFF2-40B4-BE49-F238E27FC236}">
                <a16:creationId xmlns:a16="http://schemas.microsoft.com/office/drawing/2014/main" id="{B4A0F7B2-4CE1-418A-9016-F73E08BBF5F5}"/>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439591" y="480060"/>
            <a:ext cx="609600" cy="609600"/>
          </a:xfrm>
          <a:prstGeom prst="rect">
            <a:avLst/>
          </a:prstGeom>
        </p:spPr>
      </p:pic>
    </p:spTree>
    <p:extLst>
      <p:ext uri="{BB962C8B-B14F-4D97-AF65-F5344CB8AC3E}">
        <p14:creationId xmlns:p14="http://schemas.microsoft.com/office/powerpoint/2010/main" val="1041344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17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remove" display="0">
                  <p:stCondLst>
                    <p:cond delay="indefinite"/>
                  </p:stCondLst>
                  <p:endCondLst>
                    <p:cond evt="onStopAudio" delay="0">
                      <p:tgtEl>
                        <p:sldTgt/>
                      </p:tgtEl>
                    </p:cond>
                  </p:endCondLst>
                </p:cTn>
                <p:tgtEl>
                  <p:spTgt spid="3"/>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 name="Rectangle 29">
            <a:extLst>
              <a:ext uri="{FF2B5EF4-FFF2-40B4-BE49-F238E27FC236}">
                <a16:creationId xmlns:a16="http://schemas.microsoft.com/office/drawing/2014/main" id="{39E4C68A-A4A9-48A4-9FF2-D2896B1EA0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2B9AEA5-52CB-49A6-AF8A-33502F291B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71FAFA13-1056-427D-AD36-B4A371E8F98F}"/>
              </a:ext>
            </a:extLst>
          </p:cNvPr>
          <p:cNvSpPr>
            <a:spLocks noGrp="1"/>
          </p:cNvSpPr>
          <p:nvPr>
            <p:ph type="title"/>
          </p:nvPr>
        </p:nvSpPr>
        <p:spPr>
          <a:xfrm>
            <a:off x="964788" y="804333"/>
            <a:ext cx="3302412" cy="5249334"/>
          </a:xfrm>
        </p:spPr>
        <p:txBody>
          <a:bodyPr vert="horz" lIns="91440" tIns="45720" rIns="91440" bIns="45720" rtlCol="0">
            <a:normAutofit/>
          </a:bodyPr>
          <a:lstStyle/>
          <a:p>
            <a:pPr algn="r"/>
            <a:r>
              <a:rPr lang="en-US" sz="4000" dirty="0">
                <a:solidFill>
                  <a:srgbClr val="FFFFFF"/>
                </a:solidFill>
              </a:rPr>
              <a:t>Wie </a:t>
            </a:r>
            <a:r>
              <a:rPr lang="en-US" sz="4000" dirty="0" err="1">
                <a:solidFill>
                  <a:srgbClr val="FFFFFF"/>
                </a:solidFill>
              </a:rPr>
              <a:t>beeinflussen</a:t>
            </a:r>
            <a:r>
              <a:rPr lang="en-US" sz="4000" dirty="0">
                <a:solidFill>
                  <a:srgbClr val="FFFFFF"/>
                </a:solidFill>
              </a:rPr>
              <a:t> die </a:t>
            </a:r>
            <a:r>
              <a:rPr lang="en-US" sz="4000" dirty="0" err="1">
                <a:solidFill>
                  <a:srgbClr val="FFFFFF"/>
                </a:solidFill>
              </a:rPr>
              <a:t>folgenden</a:t>
            </a:r>
            <a:r>
              <a:rPr lang="en-US" sz="4000" dirty="0">
                <a:solidFill>
                  <a:srgbClr val="FFFFFF"/>
                </a:solidFill>
              </a:rPr>
              <a:t> </a:t>
            </a:r>
            <a:r>
              <a:rPr lang="en-US" sz="4000" dirty="0" err="1">
                <a:solidFill>
                  <a:srgbClr val="FFFFFF"/>
                </a:solidFill>
              </a:rPr>
              <a:t>Konzepte</a:t>
            </a:r>
            <a:r>
              <a:rPr lang="en-US" sz="4000" dirty="0">
                <a:solidFill>
                  <a:srgbClr val="FFFFFF"/>
                </a:solidFill>
              </a:rPr>
              <a:t> </a:t>
            </a:r>
            <a:r>
              <a:rPr lang="en-US" sz="4000" dirty="0" err="1">
                <a:solidFill>
                  <a:srgbClr val="FFFFFF"/>
                </a:solidFill>
              </a:rPr>
              <a:t>Ihre</a:t>
            </a:r>
            <a:r>
              <a:rPr lang="en-US" sz="4000" dirty="0">
                <a:solidFill>
                  <a:srgbClr val="FFFFFF"/>
                </a:solidFill>
              </a:rPr>
              <a:t> </a:t>
            </a:r>
            <a:r>
              <a:rPr lang="en-US" sz="4000" dirty="0" err="1">
                <a:solidFill>
                  <a:srgbClr val="FFFFFF"/>
                </a:solidFill>
              </a:rPr>
              <a:t>Kommunikation</a:t>
            </a:r>
            <a:r>
              <a:rPr lang="en-US" sz="4000" dirty="0">
                <a:solidFill>
                  <a:srgbClr val="FFFFFF"/>
                </a:solidFill>
              </a:rPr>
              <a:t> von </a:t>
            </a:r>
            <a:r>
              <a:rPr lang="en-US" sz="4000" dirty="0" err="1">
                <a:solidFill>
                  <a:srgbClr val="FFFFFF"/>
                </a:solidFill>
              </a:rPr>
              <a:t>Fehlern</a:t>
            </a:r>
            <a:r>
              <a:rPr lang="en-US" sz="4000" dirty="0">
                <a:solidFill>
                  <a:srgbClr val="FFFFFF"/>
                </a:solidFill>
              </a:rPr>
              <a:t>?</a:t>
            </a:r>
          </a:p>
        </p:txBody>
      </p:sp>
      <p:sp>
        <p:nvSpPr>
          <p:cNvPr id="5" name="Datumsplatzhalter 4">
            <a:extLst>
              <a:ext uri="{FF2B5EF4-FFF2-40B4-BE49-F238E27FC236}">
                <a16:creationId xmlns:a16="http://schemas.microsoft.com/office/drawing/2014/main" id="{79A54A07-1A0B-4318-9349-E897D5139BAE}"/>
              </a:ext>
            </a:extLst>
          </p:cNvPr>
          <p:cNvSpPr>
            <a:spLocks noGrp="1"/>
          </p:cNvSpPr>
          <p:nvPr>
            <p:ph type="dt" sz="half" idx="10"/>
          </p:nvPr>
        </p:nvSpPr>
        <p:spPr>
          <a:xfrm>
            <a:off x="1024128" y="6470704"/>
            <a:ext cx="2154142" cy="274320"/>
          </a:xfrm>
        </p:spPr>
        <p:txBody>
          <a:bodyPr vert="horz" lIns="91440" tIns="45720" rIns="91440" bIns="45720" rtlCol="0">
            <a:normAutofit/>
          </a:bodyPr>
          <a:lstStyle/>
          <a:p>
            <a:pPr>
              <a:spcAft>
                <a:spcPts val="600"/>
              </a:spcAft>
            </a:pPr>
            <a:r>
              <a:rPr lang="de-DE">
                <a:solidFill>
                  <a:srgbClr val="FFFFFF"/>
                </a:solidFill>
              </a:rPr>
              <a:t>Sommersemester 2020</a:t>
            </a:r>
            <a:endParaRPr lang="en-US" dirty="0">
              <a:solidFill>
                <a:srgbClr val="FFFFFF"/>
              </a:solidFill>
            </a:endParaRPr>
          </a:p>
        </p:txBody>
      </p:sp>
      <p:sp>
        <p:nvSpPr>
          <p:cNvPr id="6" name="Fußzeilenplatzhalter 5">
            <a:extLst>
              <a:ext uri="{FF2B5EF4-FFF2-40B4-BE49-F238E27FC236}">
                <a16:creationId xmlns:a16="http://schemas.microsoft.com/office/drawing/2014/main" id="{B9D1D56B-F56C-47D1-89FC-F99236CB45F4}"/>
              </a:ext>
            </a:extLst>
          </p:cNvPr>
          <p:cNvSpPr>
            <a:spLocks noGrp="1"/>
          </p:cNvSpPr>
          <p:nvPr>
            <p:ph type="ftr" sz="quarter" idx="11"/>
          </p:nvPr>
        </p:nvSpPr>
        <p:spPr>
          <a:xfrm>
            <a:off x="4842932" y="6470704"/>
            <a:ext cx="5901458" cy="274320"/>
          </a:xfrm>
        </p:spPr>
        <p:txBody>
          <a:bodyPr vert="horz" lIns="91440" tIns="45720" rIns="91440" bIns="45720" rtlCol="0">
            <a:normAutofit/>
          </a:bodyPr>
          <a:lstStyle/>
          <a:p>
            <a:pPr>
              <a:spcAft>
                <a:spcPts val="600"/>
              </a:spcAft>
            </a:pPr>
            <a:r>
              <a:rPr lang="en-US" kern="1200" cap="all" baseline="0">
                <a:latin typeface="+mj-lt"/>
                <a:ea typeface="+mn-ea"/>
                <a:cs typeface="+mn-cs"/>
              </a:rPr>
              <a:t>P5 – Fehlerkultur                    Alexandra Peupelmann, Christina Sygulla</a:t>
            </a:r>
          </a:p>
        </p:txBody>
      </p:sp>
      <p:grpSp>
        <p:nvGrpSpPr>
          <p:cNvPr id="31" name="Gruppieren 30">
            <a:extLst>
              <a:ext uri="{FF2B5EF4-FFF2-40B4-BE49-F238E27FC236}">
                <a16:creationId xmlns:a16="http://schemas.microsoft.com/office/drawing/2014/main" id="{43FFFA8E-7622-47BF-B878-7EC67D12690E}"/>
              </a:ext>
            </a:extLst>
          </p:cNvPr>
          <p:cNvGrpSpPr/>
          <p:nvPr/>
        </p:nvGrpSpPr>
        <p:grpSpPr>
          <a:xfrm>
            <a:off x="5619084" y="1398228"/>
            <a:ext cx="4587637" cy="4061544"/>
            <a:chOff x="3882738" y="3429000"/>
            <a:chExt cx="3496850" cy="2476500"/>
          </a:xfrm>
        </p:grpSpPr>
        <p:pic>
          <p:nvPicPr>
            <p:cNvPr id="33" name="Grafik 32">
              <a:extLst>
                <a:ext uri="{FF2B5EF4-FFF2-40B4-BE49-F238E27FC236}">
                  <a16:creationId xmlns:a16="http://schemas.microsoft.com/office/drawing/2014/main" id="{15C1CBDC-79F4-439D-A7AD-E68C02A5A1A8}"/>
                </a:ext>
              </a:extLst>
            </p:cNvPr>
            <p:cNvPicPr>
              <a:picLocks noChangeAspect="1"/>
            </p:cNvPicPr>
            <p:nvPr/>
          </p:nvPicPr>
          <p:blipFill>
            <a:blip r:embed="rId5"/>
            <a:stretch>
              <a:fillRect/>
            </a:stretch>
          </p:blipFill>
          <p:spPr>
            <a:xfrm>
              <a:off x="3882738" y="3429000"/>
              <a:ext cx="1495425" cy="2457450"/>
            </a:xfrm>
            <a:prstGeom prst="rect">
              <a:avLst/>
            </a:prstGeom>
          </p:spPr>
        </p:pic>
        <p:pic>
          <p:nvPicPr>
            <p:cNvPr id="34" name="Grafik 33">
              <a:extLst>
                <a:ext uri="{FF2B5EF4-FFF2-40B4-BE49-F238E27FC236}">
                  <a16:creationId xmlns:a16="http://schemas.microsoft.com/office/drawing/2014/main" id="{BCE6C270-E5DE-4D4C-AF46-CD8520BEC6D9}"/>
                </a:ext>
              </a:extLst>
            </p:cNvPr>
            <p:cNvPicPr>
              <a:picLocks noChangeAspect="1"/>
            </p:cNvPicPr>
            <p:nvPr/>
          </p:nvPicPr>
          <p:blipFill>
            <a:blip r:embed="rId6"/>
            <a:stretch>
              <a:fillRect/>
            </a:stretch>
          </p:blipFill>
          <p:spPr>
            <a:xfrm>
              <a:off x="5884163" y="3429000"/>
              <a:ext cx="1495425" cy="2476500"/>
            </a:xfrm>
            <a:prstGeom prst="rect">
              <a:avLst/>
            </a:prstGeom>
          </p:spPr>
        </p:pic>
      </p:grpSp>
      <p:pic>
        <p:nvPicPr>
          <p:cNvPr id="4" name="Konzepte">
            <a:hlinkClick r:id="" action="ppaction://media"/>
            <a:extLst>
              <a:ext uri="{FF2B5EF4-FFF2-40B4-BE49-F238E27FC236}">
                <a16:creationId xmlns:a16="http://schemas.microsoft.com/office/drawing/2014/main" id="{0187CDE1-98C1-40E1-8F1C-43591C021E56}"/>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0439590" y="5748867"/>
            <a:ext cx="609600" cy="609600"/>
          </a:xfrm>
          <a:prstGeom prst="rect">
            <a:avLst/>
          </a:prstGeom>
        </p:spPr>
      </p:pic>
    </p:spTree>
    <p:extLst>
      <p:ext uri="{BB962C8B-B14F-4D97-AF65-F5344CB8AC3E}">
        <p14:creationId xmlns:p14="http://schemas.microsoft.com/office/powerpoint/2010/main" val="3459763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74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remove" display="0">
                  <p:stCondLst>
                    <p:cond delay="indefinite"/>
                  </p:stCondLst>
                  <p:endCondLst>
                    <p:cond evt="onStopAudio" delay="0">
                      <p:tgtEl>
                        <p:sldTgt/>
                      </p:tgtEl>
                    </p:cond>
                  </p:endCondLst>
                </p:cTn>
                <p:tgtEl>
                  <p:spTgt spid="4"/>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120D6E-766D-48A4-9701-768A189F1CA5}"/>
              </a:ext>
            </a:extLst>
          </p:cNvPr>
          <p:cNvSpPr>
            <a:spLocks noGrp="1"/>
          </p:cNvSpPr>
          <p:nvPr>
            <p:ph type="title"/>
          </p:nvPr>
        </p:nvSpPr>
        <p:spPr/>
        <p:txBody>
          <a:bodyPr/>
          <a:lstStyle/>
          <a:p>
            <a:r>
              <a:rPr lang="de-DE" dirty="0"/>
              <a:t>Konzepte mit dem höchsten Einfluss auf Fehlerkommunikation</a:t>
            </a:r>
          </a:p>
        </p:txBody>
      </p:sp>
      <p:sp>
        <p:nvSpPr>
          <p:cNvPr id="4" name="Datumsplatzhalter 3">
            <a:extLst>
              <a:ext uri="{FF2B5EF4-FFF2-40B4-BE49-F238E27FC236}">
                <a16:creationId xmlns:a16="http://schemas.microsoft.com/office/drawing/2014/main" id="{4677F174-C774-49E5-BE26-5332951ABDBA}"/>
              </a:ext>
            </a:extLst>
          </p:cNvPr>
          <p:cNvSpPr>
            <a:spLocks noGrp="1"/>
          </p:cNvSpPr>
          <p:nvPr>
            <p:ph type="dt" sz="half" idx="10"/>
          </p:nvPr>
        </p:nvSpPr>
        <p:spPr/>
        <p:txBody>
          <a:bodyPr/>
          <a:lstStyle/>
          <a:p>
            <a:r>
              <a:rPr lang="de-DE"/>
              <a:t>Sommersemester 2020</a:t>
            </a:r>
            <a:endParaRPr lang="en-US" dirty="0"/>
          </a:p>
        </p:txBody>
      </p:sp>
      <p:sp>
        <p:nvSpPr>
          <p:cNvPr id="5" name="Fußzeilenplatzhalter 4">
            <a:extLst>
              <a:ext uri="{FF2B5EF4-FFF2-40B4-BE49-F238E27FC236}">
                <a16:creationId xmlns:a16="http://schemas.microsoft.com/office/drawing/2014/main" id="{36CD3F18-0ABB-467D-B734-76EF8F4164C2}"/>
              </a:ext>
            </a:extLst>
          </p:cNvPr>
          <p:cNvSpPr>
            <a:spLocks noGrp="1"/>
          </p:cNvSpPr>
          <p:nvPr>
            <p:ph type="ftr" sz="quarter" idx="11"/>
          </p:nvPr>
        </p:nvSpPr>
        <p:spPr/>
        <p:txBody>
          <a:bodyPr/>
          <a:lstStyle/>
          <a:p>
            <a:r>
              <a:rPr lang="de-DE" noProof="0"/>
              <a:t>P5 – Fehlerkultur							             Alexandra Peupelmann, Christina Sygulla</a:t>
            </a:r>
            <a:endParaRPr lang="de-DE" noProof="0" dirty="0"/>
          </a:p>
        </p:txBody>
      </p:sp>
      <p:sp>
        <p:nvSpPr>
          <p:cNvPr id="8" name="Inhaltsplatzhalter 2">
            <a:extLst>
              <a:ext uri="{FF2B5EF4-FFF2-40B4-BE49-F238E27FC236}">
                <a16:creationId xmlns:a16="http://schemas.microsoft.com/office/drawing/2014/main" id="{50C4F595-AC04-4F95-B224-8B78CA3CCCD0}"/>
              </a:ext>
            </a:extLst>
          </p:cNvPr>
          <p:cNvSpPr txBox="1">
            <a:spLocks/>
          </p:cNvSpPr>
          <p:nvPr/>
        </p:nvSpPr>
        <p:spPr>
          <a:xfrm>
            <a:off x="1024128" y="2176130"/>
            <a:ext cx="9720071" cy="3257003"/>
          </a:xfrm>
          <a:prstGeom prst="rect">
            <a:avLst/>
          </a:prstGeom>
        </p:spPr>
        <p:txBody>
          <a:bodyPr vert="horz" lIns="45720" tIns="45720" rIns="45720" bIns="45720" rtlCol="0">
            <a:noAutofit/>
          </a:bodyPr>
          <a:lstStyle>
            <a:lvl1pPr marL="91440" indent="-91440" algn="l" defTabSz="914400" rtl="0" eaLnBrk="1" latinLnBrk="0" hangingPunct="1">
              <a:lnSpc>
                <a:spcPct val="90000"/>
              </a:lnSpc>
              <a:spcBef>
                <a:spcPts val="1200"/>
              </a:spcBef>
              <a:spcAft>
                <a:spcPts val="200"/>
              </a:spcAft>
              <a:buClr>
                <a:schemeClr val="accent2"/>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9pPr>
          </a:lstStyle>
          <a:p>
            <a:pPr marL="0" indent="0" algn="l">
              <a:buNone/>
            </a:pPr>
            <a:endParaRPr lang="de-DE" dirty="0"/>
          </a:p>
        </p:txBody>
      </p:sp>
      <p:graphicFrame>
        <p:nvGraphicFramePr>
          <p:cNvPr id="7" name="Inhaltsplatzhalter 6">
            <a:extLst>
              <a:ext uri="{FF2B5EF4-FFF2-40B4-BE49-F238E27FC236}">
                <a16:creationId xmlns:a16="http://schemas.microsoft.com/office/drawing/2014/main" id="{8E14F5F4-8A7A-4FC9-AFF1-E3AABED4125B}"/>
              </a:ext>
            </a:extLst>
          </p:cNvPr>
          <p:cNvGraphicFramePr>
            <a:graphicFrameLocks noGrp="1"/>
          </p:cNvGraphicFramePr>
          <p:nvPr>
            <p:ph idx="1"/>
            <p:extLst>
              <p:ext uri="{D42A27DB-BD31-4B8C-83A1-F6EECF244321}">
                <p14:modId xmlns:p14="http://schemas.microsoft.com/office/powerpoint/2010/main" val="434943947"/>
              </p:ext>
            </p:extLst>
          </p:nvPr>
        </p:nvGraphicFramePr>
        <p:xfrm>
          <a:off x="1235869" y="3012151"/>
          <a:ext cx="9720262" cy="1584960"/>
        </p:xfrm>
        <a:graphic>
          <a:graphicData uri="http://schemas.openxmlformats.org/drawingml/2006/table">
            <a:tbl>
              <a:tblPr firstRow="1" bandRow="1">
                <a:tableStyleId>{5C22544A-7EE6-4342-B048-85BDC9FD1C3A}</a:tableStyleId>
              </a:tblPr>
              <a:tblGrid>
                <a:gridCol w="4860131">
                  <a:extLst>
                    <a:ext uri="{9D8B030D-6E8A-4147-A177-3AD203B41FA5}">
                      <a16:colId xmlns:a16="http://schemas.microsoft.com/office/drawing/2014/main" val="3666667562"/>
                    </a:ext>
                  </a:extLst>
                </a:gridCol>
                <a:gridCol w="4860131">
                  <a:extLst>
                    <a:ext uri="{9D8B030D-6E8A-4147-A177-3AD203B41FA5}">
                      <a16:colId xmlns:a16="http://schemas.microsoft.com/office/drawing/2014/main" val="3751245730"/>
                    </a:ext>
                  </a:extLst>
                </a:gridCol>
              </a:tblGrid>
              <a:tr h="370840">
                <a:tc>
                  <a:txBody>
                    <a:bodyPr/>
                    <a:lstStyle/>
                    <a:p>
                      <a:r>
                        <a:rPr lang="de-DE" sz="2000" dirty="0"/>
                        <a:t>IWK Festangestellte</a:t>
                      </a:r>
                    </a:p>
                  </a:txBody>
                  <a:tcPr/>
                </a:tc>
                <a:tc>
                  <a:txBody>
                    <a:bodyPr/>
                    <a:lstStyle/>
                    <a:p>
                      <a:r>
                        <a:rPr lang="de-DE" sz="2000" dirty="0"/>
                        <a:t>IPK Studierende</a:t>
                      </a:r>
                    </a:p>
                  </a:txBody>
                  <a:tcPr/>
                </a:tc>
                <a:extLst>
                  <a:ext uri="{0D108BD9-81ED-4DB2-BD59-A6C34878D82A}">
                    <a16:rowId xmlns:a16="http://schemas.microsoft.com/office/drawing/2014/main" val="4201553448"/>
                  </a:ext>
                </a:extLst>
              </a:tr>
              <a:tr h="370840">
                <a:tc>
                  <a:txBody>
                    <a:bodyPr/>
                    <a:lstStyle/>
                    <a:p>
                      <a:pPr marL="0" indent="0">
                        <a:buNone/>
                      </a:pPr>
                      <a:r>
                        <a:rPr lang="de-DE" sz="2000" dirty="0"/>
                        <a:t>1. Vertrauen</a:t>
                      </a:r>
                    </a:p>
                  </a:txBody>
                  <a:tcPr/>
                </a:tc>
                <a:tc>
                  <a:txBody>
                    <a:bodyPr/>
                    <a:lstStyle/>
                    <a:p>
                      <a:pPr marL="0" indent="0">
                        <a:buNone/>
                      </a:pPr>
                      <a:r>
                        <a:rPr lang="de-DE" sz="2000" dirty="0"/>
                        <a:t>1. Vertrauen</a:t>
                      </a:r>
                    </a:p>
                  </a:txBody>
                  <a:tcPr/>
                </a:tc>
                <a:extLst>
                  <a:ext uri="{0D108BD9-81ED-4DB2-BD59-A6C34878D82A}">
                    <a16:rowId xmlns:a16="http://schemas.microsoft.com/office/drawing/2014/main" val="3249430131"/>
                  </a:ext>
                </a:extLst>
              </a:tr>
              <a:tr h="370840">
                <a:tc>
                  <a:txBody>
                    <a:bodyPr/>
                    <a:lstStyle/>
                    <a:p>
                      <a:pPr marL="0" indent="0">
                        <a:buNone/>
                      </a:pPr>
                      <a:r>
                        <a:rPr lang="de-DE" sz="2000" dirty="0"/>
                        <a:t>2. Beziehung/Fairness</a:t>
                      </a:r>
                    </a:p>
                  </a:txBody>
                  <a:tcPr/>
                </a:tc>
                <a:tc>
                  <a:txBody>
                    <a:bodyPr/>
                    <a:lstStyle/>
                    <a:p>
                      <a:pPr marL="0" indent="0">
                        <a:buNone/>
                      </a:pPr>
                      <a:r>
                        <a:rPr lang="de-DE" sz="2000" dirty="0"/>
                        <a:t>2. Beziehung</a:t>
                      </a:r>
                    </a:p>
                  </a:txBody>
                  <a:tcPr/>
                </a:tc>
                <a:extLst>
                  <a:ext uri="{0D108BD9-81ED-4DB2-BD59-A6C34878D82A}">
                    <a16:rowId xmlns:a16="http://schemas.microsoft.com/office/drawing/2014/main" val="3863485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2000" dirty="0"/>
                        <a:t>3. Offenheit</a:t>
                      </a:r>
                    </a:p>
                  </a:txBody>
                  <a:tcPr/>
                </a:tc>
                <a:tc>
                  <a:txBody>
                    <a:bodyPr/>
                    <a:lstStyle/>
                    <a:p>
                      <a:pPr marL="0" indent="0">
                        <a:buNone/>
                      </a:pPr>
                      <a:r>
                        <a:rPr lang="de-DE" sz="2000" dirty="0"/>
                        <a:t>3. Feedback</a:t>
                      </a:r>
                    </a:p>
                  </a:txBody>
                  <a:tcPr/>
                </a:tc>
                <a:extLst>
                  <a:ext uri="{0D108BD9-81ED-4DB2-BD59-A6C34878D82A}">
                    <a16:rowId xmlns:a16="http://schemas.microsoft.com/office/drawing/2014/main" val="1968439386"/>
                  </a:ext>
                </a:extLst>
              </a:tr>
            </a:tbl>
          </a:graphicData>
        </a:graphic>
      </p:graphicFrame>
      <p:pic>
        <p:nvPicPr>
          <p:cNvPr id="6" name="Konzepte Auswertung">
            <a:hlinkClick r:id="" action="ppaction://media"/>
            <a:extLst>
              <a:ext uri="{FF2B5EF4-FFF2-40B4-BE49-F238E27FC236}">
                <a16:creationId xmlns:a16="http://schemas.microsoft.com/office/drawing/2014/main" id="{8FC0C041-F5EE-439D-B436-A960AE79C51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439399" y="5433132"/>
            <a:ext cx="609600" cy="609600"/>
          </a:xfrm>
          <a:prstGeom prst="rect">
            <a:avLst/>
          </a:prstGeom>
        </p:spPr>
      </p:pic>
    </p:spTree>
    <p:extLst>
      <p:ext uri="{BB962C8B-B14F-4D97-AF65-F5344CB8AC3E}">
        <p14:creationId xmlns:p14="http://schemas.microsoft.com/office/powerpoint/2010/main" val="2619833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85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remove" display="0">
                  <p:stCondLst>
                    <p:cond delay="indefinite"/>
                  </p:stCondLst>
                  <p:endCondLst>
                    <p:cond evt="onStopAudio" delay="0">
                      <p:tgtEl>
                        <p:sldTgt/>
                      </p:tgtEl>
                    </p:cond>
                  </p:endCondLst>
                </p:cTn>
                <p:tgtEl>
                  <p:spTgt spid="6"/>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1E7C082-5B81-400A-A1DE-7CA9F26ED8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45720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2" name="Straight Connector 11">
            <a:extLst>
              <a:ext uri="{FF2B5EF4-FFF2-40B4-BE49-F238E27FC236}">
                <a16:creationId xmlns:a16="http://schemas.microsoft.com/office/drawing/2014/main" id="{08D54232-CDE1-4B53-B430-AB82206F6B5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8386842" y="5264106"/>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useBgFill="1">
        <p:nvSpPr>
          <p:cNvPr id="14" name="Rectangle 13">
            <a:extLst>
              <a:ext uri="{FF2B5EF4-FFF2-40B4-BE49-F238E27FC236}">
                <a16:creationId xmlns:a16="http://schemas.microsoft.com/office/drawing/2014/main" id="{4C0648FB-4388-443C-8D4E-4A9FF03360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A8D762E-DA8D-419A-BA44-68B93D3D92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5720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el 1">
            <a:extLst>
              <a:ext uri="{FF2B5EF4-FFF2-40B4-BE49-F238E27FC236}">
                <a16:creationId xmlns:a16="http://schemas.microsoft.com/office/drawing/2014/main" id="{45B71536-8B74-4D28-94FE-FF50818AC26B}"/>
              </a:ext>
            </a:extLst>
          </p:cNvPr>
          <p:cNvSpPr>
            <a:spLocks noGrp="1"/>
          </p:cNvSpPr>
          <p:nvPr>
            <p:ph type="title"/>
          </p:nvPr>
        </p:nvSpPr>
        <p:spPr>
          <a:xfrm>
            <a:off x="1286933" y="977048"/>
            <a:ext cx="9618133" cy="2960980"/>
          </a:xfrm>
        </p:spPr>
        <p:txBody>
          <a:bodyPr vert="horz" lIns="91440" tIns="45720" rIns="91440" bIns="45720" rtlCol="0" anchor="b">
            <a:normAutofit/>
          </a:bodyPr>
          <a:lstStyle/>
          <a:p>
            <a:pPr algn="l"/>
            <a:r>
              <a:rPr lang="en-US" sz="6600">
                <a:solidFill>
                  <a:srgbClr val="FFFFFF"/>
                </a:solidFill>
              </a:rPr>
              <a:t>Wünsche zum Umgang mit Fehlern</a:t>
            </a:r>
          </a:p>
        </p:txBody>
      </p:sp>
      <p:sp>
        <p:nvSpPr>
          <p:cNvPr id="4" name="Datumsplatzhalter 3">
            <a:extLst>
              <a:ext uri="{FF2B5EF4-FFF2-40B4-BE49-F238E27FC236}">
                <a16:creationId xmlns:a16="http://schemas.microsoft.com/office/drawing/2014/main" id="{9A1AF735-EC58-41A7-87E1-F7806AD35826}"/>
              </a:ext>
            </a:extLst>
          </p:cNvPr>
          <p:cNvSpPr>
            <a:spLocks noGrp="1"/>
          </p:cNvSpPr>
          <p:nvPr>
            <p:ph type="dt" sz="half" idx="10"/>
          </p:nvPr>
        </p:nvSpPr>
        <p:spPr>
          <a:xfrm>
            <a:off x="1024128" y="6470704"/>
            <a:ext cx="2154142" cy="274320"/>
          </a:xfrm>
        </p:spPr>
        <p:txBody>
          <a:bodyPr vert="horz" lIns="91440" tIns="45720" rIns="91440" bIns="45720" rtlCol="0" anchor="ctr">
            <a:normAutofit/>
          </a:bodyPr>
          <a:lstStyle/>
          <a:p>
            <a:pPr>
              <a:spcAft>
                <a:spcPts val="600"/>
              </a:spcAft>
            </a:pPr>
            <a:r>
              <a:rPr lang="de-DE"/>
              <a:t>Sommersemester 2020</a:t>
            </a:r>
            <a:endParaRPr lang="en-US"/>
          </a:p>
        </p:txBody>
      </p:sp>
      <p:sp>
        <p:nvSpPr>
          <p:cNvPr id="5" name="Fußzeilenplatzhalter 4">
            <a:extLst>
              <a:ext uri="{FF2B5EF4-FFF2-40B4-BE49-F238E27FC236}">
                <a16:creationId xmlns:a16="http://schemas.microsoft.com/office/drawing/2014/main" id="{1AFFE9B9-D889-47FA-A923-B1D31FFA0F44}"/>
              </a:ext>
            </a:extLst>
          </p:cNvPr>
          <p:cNvSpPr>
            <a:spLocks noGrp="1"/>
          </p:cNvSpPr>
          <p:nvPr>
            <p:ph type="ftr" sz="quarter" idx="11"/>
          </p:nvPr>
        </p:nvSpPr>
        <p:spPr>
          <a:xfrm>
            <a:off x="4842932" y="6470704"/>
            <a:ext cx="5901458" cy="274320"/>
          </a:xfrm>
        </p:spPr>
        <p:txBody>
          <a:bodyPr vert="horz" lIns="91440" tIns="45720" rIns="91440" bIns="45720" rtlCol="0" anchor="ctr">
            <a:normAutofit/>
          </a:bodyPr>
          <a:lstStyle/>
          <a:p>
            <a:pPr>
              <a:spcAft>
                <a:spcPts val="600"/>
              </a:spcAft>
            </a:pPr>
            <a:r>
              <a:rPr lang="en-US" kern="1200" cap="all" baseline="0" dirty="0">
                <a:solidFill>
                  <a:schemeClr val="tx1">
                    <a:lumMod val="90000"/>
                    <a:lumOff val="10000"/>
                  </a:schemeClr>
                </a:solidFill>
                <a:latin typeface="+mj-lt"/>
                <a:ea typeface="+mn-ea"/>
                <a:cs typeface="+mn-cs"/>
              </a:rPr>
              <a:t>P5 – Fehlerkultur                    Alexandra Peupelmann, Christina Sygulla</a:t>
            </a:r>
          </a:p>
        </p:txBody>
      </p:sp>
      <p:pic>
        <p:nvPicPr>
          <p:cNvPr id="6" name="Wünsche">
            <a:hlinkClick r:id="" action="ppaction://media"/>
            <a:extLst>
              <a:ext uri="{FF2B5EF4-FFF2-40B4-BE49-F238E27FC236}">
                <a16:creationId xmlns:a16="http://schemas.microsoft.com/office/drawing/2014/main" id="{5226C37B-F09D-41BF-9280-4331BEC5AB1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337990" y="5518106"/>
            <a:ext cx="406400" cy="406400"/>
          </a:xfrm>
          <a:prstGeom prst="rect">
            <a:avLst/>
          </a:prstGeom>
        </p:spPr>
      </p:pic>
    </p:spTree>
    <p:extLst>
      <p:ext uri="{BB962C8B-B14F-4D97-AF65-F5344CB8AC3E}">
        <p14:creationId xmlns:p14="http://schemas.microsoft.com/office/powerpoint/2010/main" val="2695675602"/>
      </p:ext>
    </p:extLst>
  </p:cSld>
  <p:clrMapOvr>
    <a:masterClrMapping/>
  </p:clrMapOvr>
  <mc:AlternateContent xmlns:mc="http://schemas.openxmlformats.org/markup-compatibility/2006" xmlns:p14="http://schemas.microsoft.com/office/powerpoint/2010/main">
    <mc:Choice Requires="p14">
      <p:transition spd="slow" p14:dur="2000" advTm="17836"/>
    </mc:Choice>
    <mc:Fallback xmlns="">
      <p:transition spd="slow" advTm="1783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687"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remove" display="0">
                  <p:stCondLst>
                    <p:cond delay="indefinite"/>
                  </p:stCondLst>
                  <p:endCondLst>
                    <p:cond evt="onStopAudio" delay="0">
                      <p:tgtEl>
                        <p:sldTgt/>
                      </p:tgtEl>
                    </p:cond>
                  </p:endCondLst>
                </p:cTn>
                <p:tgtEl>
                  <p:spTgt spid="6"/>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28BA90A1-6BEC-48B7-BBE0-8863262254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D7950F2D-29CC-4F1C-8AFA-D6AE15BFA2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umsplatzhalter 3">
            <a:extLst>
              <a:ext uri="{FF2B5EF4-FFF2-40B4-BE49-F238E27FC236}">
                <a16:creationId xmlns:a16="http://schemas.microsoft.com/office/drawing/2014/main" id="{4677F174-C774-49E5-BE26-5332951ABDBA}"/>
              </a:ext>
            </a:extLst>
          </p:cNvPr>
          <p:cNvSpPr>
            <a:spLocks noGrp="1"/>
          </p:cNvSpPr>
          <p:nvPr>
            <p:ph type="dt" sz="half" idx="10"/>
          </p:nvPr>
        </p:nvSpPr>
        <p:spPr>
          <a:xfrm>
            <a:off x="1024129" y="6470704"/>
            <a:ext cx="2154143" cy="274320"/>
          </a:xfrm>
        </p:spPr>
        <p:txBody>
          <a:bodyPr>
            <a:normAutofit/>
          </a:bodyPr>
          <a:lstStyle/>
          <a:p>
            <a:pPr>
              <a:spcAft>
                <a:spcPts val="600"/>
              </a:spcAft>
            </a:pPr>
            <a:r>
              <a:rPr lang="de-DE"/>
              <a:t>Sommersemester 2020</a:t>
            </a:r>
            <a:endParaRPr lang="en-US"/>
          </a:p>
        </p:txBody>
      </p:sp>
      <p:sp>
        <p:nvSpPr>
          <p:cNvPr id="5" name="Fußzeilenplatzhalter 4">
            <a:extLst>
              <a:ext uri="{FF2B5EF4-FFF2-40B4-BE49-F238E27FC236}">
                <a16:creationId xmlns:a16="http://schemas.microsoft.com/office/drawing/2014/main" id="{36CD3F18-0ABB-467D-B734-76EF8F4164C2}"/>
              </a:ext>
            </a:extLst>
          </p:cNvPr>
          <p:cNvSpPr>
            <a:spLocks noGrp="1"/>
          </p:cNvSpPr>
          <p:nvPr>
            <p:ph type="ftr" sz="quarter" idx="11"/>
          </p:nvPr>
        </p:nvSpPr>
        <p:spPr>
          <a:xfrm>
            <a:off x="4842932" y="6470704"/>
            <a:ext cx="5901459" cy="274320"/>
          </a:xfrm>
        </p:spPr>
        <p:txBody>
          <a:bodyPr>
            <a:normAutofit/>
          </a:bodyPr>
          <a:lstStyle/>
          <a:p>
            <a:pPr>
              <a:spcAft>
                <a:spcPts val="600"/>
              </a:spcAft>
            </a:pPr>
            <a:r>
              <a:rPr lang="de-DE" noProof="0"/>
              <a:t>P5 – Fehlerkultur							             Alexandra Peupelmann, Christina Sygulla</a:t>
            </a:r>
          </a:p>
        </p:txBody>
      </p:sp>
      <p:graphicFrame>
        <p:nvGraphicFramePr>
          <p:cNvPr id="15" name="Inhaltsplatzhalter 14">
            <a:extLst>
              <a:ext uri="{FF2B5EF4-FFF2-40B4-BE49-F238E27FC236}">
                <a16:creationId xmlns:a16="http://schemas.microsoft.com/office/drawing/2014/main" id="{A3F20F3D-C00F-4CF8-A7BB-F3A60D49209B}"/>
              </a:ext>
            </a:extLst>
          </p:cNvPr>
          <p:cNvGraphicFramePr>
            <a:graphicFrameLocks noGrp="1"/>
          </p:cNvGraphicFramePr>
          <p:nvPr>
            <p:ph sz="half" idx="4294967295"/>
            <p:extLst>
              <p:ext uri="{D42A27DB-BD31-4B8C-83A1-F6EECF244321}">
                <p14:modId xmlns:p14="http://schemas.microsoft.com/office/powerpoint/2010/main" val="2143922641"/>
              </p:ext>
            </p:extLst>
          </p:nvPr>
        </p:nvGraphicFramePr>
        <p:xfrm>
          <a:off x="643467" y="643467"/>
          <a:ext cx="10905066" cy="5571066"/>
        </p:xfrm>
        <a:graphic>
          <a:graphicData uri="http://schemas.openxmlformats.org/drawingml/2006/chart">
            <c:chart xmlns:c="http://schemas.openxmlformats.org/drawingml/2006/chart" xmlns:r="http://schemas.openxmlformats.org/officeDocument/2006/relationships" r:id="rId5"/>
          </a:graphicData>
        </a:graphic>
      </p:graphicFrame>
      <p:pic>
        <p:nvPicPr>
          <p:cNvPr id="3" name="W IWK">
            <a:hlinkClick r:id="" action="ppaction://media"/>
            <a:extLst>
              <a:ext uri="{FF2B5EF4-FFF2-40B4-BE49-F238E27FC236}">
                <a16:creationId xmlns:a16="http://schemas.microsoft.com/office/drawing/2014/main" id="{56CB7919-EEE7-4A2F-AD81-211C821490A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24129" y="1946671"/>
            <a:ext cx="406400" cy="406400"/>
          </a:xfrm>
          <a:prstGeom prst="rect">
            <a:avLst/>
          </a:prstGeom>
        </p:spPr>
      </p:pic>
    </p:spTree>
    <p:extLst>
      <p:ext uri="{BB962C8B-B14F-4D97-AF65-F5344CB8AC3E}">
        <p14:creationId xmlns:p14="http://schemas.microsoft.com/office/powerpoint/2010/main" val="2854336692"/>
      </p:ext>
    </p:extLst>
  </p:cSld>
  <p:clrMapOvr>
    <a:masterClrMapping/>
  </p:clrMapOvr>
  <mc:AlternateContent xmlns:mc="http://schemas.openxmlformats.org/markup-compatibility/2006" xmlns:p14="http://schemas.microsoft.com/office/powerpoint/2010/main">
    <mc:Choice Requires="p14">
      <p:transition spd="slow" p14:dur="2000" advTm="22596"/>
    </mc:Choice>
    <mc:Fallback xmlns="">
      <p:transition spd="slow" advTm="2259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63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remove" display="0">
                  <p:stCondLst>
                    <p:cond delay="indefinite"/>
                  </p:stCondLst>
                  <p:endCondLst>
                    <p:cond evt="onStopAudio" delay="0">
                      <p:tgtEl>
                        <p:sldTgt/>
                      </p:tgtEl>
                    </p:cond>
                  </p:endCondLst>
                </p:cTn>
                <p:tgtEl>
                  <p:spTgt spid="3"/>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8BA90A1-6BEC-48B7-BBE0-8863262254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D7950F2D-29CC-4F1C-8AFA-D6AE15BFA2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umsplatzhalter 3">
            <a:extLst>
              <a:ext uri="{FF2B5EF4-FFF2-40B4-BE49-F238E27FC236}">
                <a16:creationId xmlns:a16="http://schemas.microsoft.com/office/drawing/2014/main" id="{4677F174-C774-49E5-BE26-5332951ABDBA}"/>
              </a:ext>
            </a:extLst>
          </p:cNvPr>
          <p:cNvSpPr>
            <a:spLocks noGrp="1"/>
          </p:cNvSpPr>
          <p:nvPr>
            <p:ph type="dt" sz="half" idx="10"/>
          </p:nvPr>
        </p:nvSpPr>
        <p:spPr>
          <a:xfrm>
            <a:off x="1024129" y="6470704"/>
            <a:ext cx="2154143" cy="274320"/>
          </a:xfrm>
        </p:spPr>
        <p:txBody>
          <a:bodyPr>
            <a:normAutofit/>
          </a:bodyPr>
          <a:lstStyle/>
          <a:p>
            <a:pPr>
              <a:spcAft>
                <a:spcPts val="600"/>
              </a:spcAft>
            </a:pPr>
            <a:r>
              <a:rPr lang="de-DE"/>
              <a:t>Sommersemester 2020</a:t>
            </a:r>
            <a:endParaRPr lang="en-US"/>
          </a:p>
        </p:txBody>
      </p:sp>
      <p:sp>
        <p:nvSpPr>
          <p:cNvPr id="5" name="Fußzeilenplatzhalter 4">
            <a:extLst>
              <a:ext uri="{FF2B5EF4-FFF2-40B4-BE49-F238E27FC236}">
                <a16:creationId xmlns:a16="http://schemas.microsoft.com/office/drawing/2014/main" id="{36CD3F18-0ABB-467D-B734-76EF8F4164C2}"/>
              </a:ext>
            </a:extLst>
          </p:cNvPr>
          <p:cNvSpPr>
            <a:spLocks noGrp="1"/>
          </p:cNvSpPr>
          <p:nvPr>
            <p:ph type="ftr" sz="quarter" idx="11"/>
          </p:nvPr>
        </p:nvSpPr>
        <p:spPr>
          <a:xfrm>
            <a:off x="4842932" y="6470704"/>
            <a:ext cx="5901459" cy="274320"/>
          </a:xfrm>
        </p:spPr>
        <p:txBody>
          <a:bodyPr>
            <a:normAutofit/>
          </a:bodyPr>
          <a:lstStyle/>
          <a:p>
            <a:pPr>
              <a:spcAft>
                <a:spcPts val="600"/>
              </a:spcAft>
            </a:pPr>
            <a:r>
              <a:rPr lang="de-DE" noProof="0"/>
              <a:t>P5 – Fehlerkultur							             Alexandra Peupelmann, Christina Sygulla</a:t>
            </a:r>
          </a:p>
        </p:txBody>
      </p:sp>
      <p:graphicFrame>
        <p:nvGraphicFramePr>
          <p:cNvPr id="12" name="Inhaltsplatzhalter 11">
            <a:extLst>
              <a:ext uri="{FF2B5EF4-FFF2-40B4-BE49-F238E27FC236}">
                <a16:creationId xmlns:a16="http://schemas.microsoft.com/office/drawing/2014/main" id="{05314639-9D91-4D4C-9D67-51782858A8D7}"/>
              </a:ext>
            </a:extLst>
          </p:cNvPr>
          <p:cNvGraphicFramePr>
            <a:graphicFrameLocks noGrp="1"/>
          </p:cNvGraphicFramePr>
          <p:nvPr>
            <p:ph sz="quarter" idx="4294967295"/>
            <p:extLst>
              <p:ext uri="{D42A27DB-BD31-4B8C-83A1-F6EECF244321}">
                <p14:modId xmlns:p14="http://schemas.microsoft.com/office/powerpoint/2010/main" val="3153957242"/>
              </p:ext>
            </p:extLst>
          </p:nvPr>
        </p:nvGraphicFramePr>
        <p:xfrm>
          <a:off x="643467" y="643467"/>
          <a:ext cx="10905066" cy="5571066"/>
        </p:xfrm>
        <a:graphic>
          <a:graphicData uri="http://schemas.openxmlformats.org/drawingml/2006/chart">
            <c:chart xmlns:c="http://schemas.openxmlformats.org/drawingml/2006/chart" xmlns:r="http://schemas.openxmlformats.org/officeDocument/2006/relationships" r:id="rId5"/>
          </a:graphicData>
        </a:graphic>
      </p:graphicFrame>
      <p:pic>
        <p:nvPicPr>
          <p:cNvPr id="3" name="W IPK">
            <a:hlinkClick r:id="" action="ppaction://media"/>
            <a:extLst>
              <a:ext uri="{FF2B5EF4-FFF2-40B4-BE49-F238E27FC236}">
                <a16:creationId xmlns:a16="http://schemas.microsoft.com/office/drawing/2014/main" id="{F73C802C-8207-404E-827D-6B3E9B6AF28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24129" y="2125436"/>
            <a:ext cx="406400" cy="406400"/>
          </a:xfrm>
          <a:prstGeom prst="rect">
            <a:avLst/>
          </a:prstGeom>
        </p:spPr>
      </p:pic>
    </p:spTree>
    <p:extLst>
      <p:ext uri="{BB962C8B-B14F-4D97-AF65-F5344CB8AC3E}">
        <p14:creationId xmlns:p14="http://schemas.microsoft.com/office/powerpoint/2010/main" val="412191123"/>
      </p:ext>
    </p:extLst>
  </p:cSld>
  <p:clrMapOvr>
    <a:masterClrMapping/>
  </p:clrMapOvr>
  <mc:AlternateContent xmlns:mc="http://schemas.openxmlformats.org/markup-compatibility/2006" xmlns:p14="http://schemas.microsoft.com/office/powerpoint/2010/main">
    <mc:Choice Requires="p14">
      <p:transition spd="slow" p14:dur="2000" advTm="19554"/>
    </mc:Choice>
    <mc:Fallback xmlns="">
      <p:transition spd="slow" advTm="1955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72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remove" display="0">
                  <p:stCondLst>
                    <p:cond delay="indefinite"/>
                  </p:stCondLst>
                  <p:endCondLst>
                    <p:cond evt="onStopAudio" delay="0">
                      <p:tgtEl>
                        <p:sldTgt/>
                      </p:tgtEl>
                    </p:cond>
                  </p:endCondLst>
                </p:cTn>
                <p:tgtEl>
                  <p:spTgt spid="3"/>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238970C-19DE-438D-80D2-5CF9690551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E4B1E3F6-167B-40F3-B303-9A931BAB97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928" y="484632"/>
            <a:ext cx="11244036" cy="58809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162555ED-AB31-4832-8CB3-3813B064128B}"/>
              </a:ext>
            </a:extLst>
          </p:cNvPr>
          <p:cNvSpPr>
            <a:spLocks noGrp="1"/>
          </p:cNvSpPr>
          <p:nvPr>
            <p:ph type="ctrTitle"/>
          </p:nvPr>
        </p:nvSpPr>
        <p:spPr>
          <a:xfrm>
            <a:off x="4365356" y="810275"/>
            <a:ext cx="7020747" cy="5229630"/>
          </a:xfrm>
        </p:spPr>
        <p:txBody>
          <a:bodyPr>
            <a:normAutofit/>
          </a:bodyPr>
          <a:lstStyle/>
          <a:p>
            <a:pPr algn="l"/>
            <a:r>
              <a:rPr lang="de-DE" sz="6600" dirty="0">
                <a:solidFill>
                  <a:srgbClr val="FFFFFF"/>
                </a:solidFill>
              </a:rPr>
              <a:t>P5-Projekt</a:t>
            </a:r>
            <a:br>
              <a:rPr lang="de-DE" sz="6600" dirty="0">
                <a:solidFill>
                  <a:srgbClr val="FFFFFF"/>
                </a:solidFill>
              </a:rPr>
            </a:br>
            <a:r>
              <a:rPr lang="de-DE" sz="6600" dirty="0">
                <a:solidFill>
                  <a:srgbClr val="FFFFFF"/>
                </a:solidFill>
              </a:rPr>
              <a:t>Fehlerkultur</a:t>
            </a:r>
            <a:br>
              <a:rPr lang="de-DE" sz="6600" dirty="0">
                <a:solidFill>
                  <a:srgbClr val="FFFFFF"/>
                </a:solidFill>
              </a:rPr>
            </a:br>
            <a:br>
              <a:rPr lang="de-DE" sz="1800" dirty="0">
                <a:solidFill>
                  <a:srgbClr val="FFFFFF"/>
                </a:solidFill>
              </a:rPr>
            </a:br>
            <a:r>
              <a:rPr lang="de-DE" sz="1800" dirty="0">
                <a:solidFill>
                  <a:srgbClr val="FFFFFF"/>
                </a:solidFill>
              </a:rPr>
              <a:t>M.A. Interkulturelle Personalentwicklung und Kommunikationsmanagement </a:t>
            </a:r>
            <a:br>
              <a:rPr lang="de-DE" sz="1800" dirty="0">
                <a:solidFill>
                  <a:srgbClr val="FFFFFF"/>
                </a:solidFill>
              </a:rPr>
            </a:br>
            <a:br>
              <a:rPr lang="de-DE" sz="1800" dirty="0">
                <a:solidFill>
                  <a:srgbClr val="FFFFFF"/>
                </a:solidFill>
              </a:rPr>
            </a:br>
            <a:r>
              <a:rPr lang="de-DE" sz="1800" dirty="0">
                <a:solidFill>
                  <a:srgbClr val="FFFFFF"/>
                </a:solidFill>
              </a:rPr>
              <a:t>Interkulturelle Wirtschaftskommunikation (IWK), </a:t>
            </a:r>
            <a:br>
              <a:rPr lang="de-DE" sz="1800" dirty="0">
                <a:solidFill>
                  <a:srgbClr val="FFFFFF"/>
                </a:solidFill>
              </a:rPr>
            </a:br>
            <a:r>
              <a:rPr lang="de-DE" sz="1800" dirty="0">
                <a:solidFill>
                  <a:srgbClr val="FFFFFF"/>
                </a:solidFill>
              </a:rPr>
              <a:t>Friedrich-Schiller-Universität Jena</a:t>
            </a:r>
            <a:br>
              <a:rPr lang="de-DE" sz="1800" dirty="0">
                <a:solidFill>
                  <a:srgbClr val="FFFFFF"/>
                </a:solidFill>
              </a:rPr>
            </a:br>
            <a:endParaRPr lang="de-DE" sz="1800" dirty="0">
              <a:solidFill>
                <a:srgbClr val="FFFFFF"/>
              </a:solidFill>
            </a:endParaRPr>
          </a:p>
        </p:txBody>
      </p:sp>
      <p:sp>
        <p:nvSpPr>
          <p:cNvPr id="3" name="Untertitel 2">
            <a:extLst>
              <a:ext uri="{FF2B5EF4-FFF2-40B4-BE49-F238E27FC236}">
                <a16:creationId xmlns:a16="http://schemas.microsoft.com/office/drawing/2014/main" id="{276A2119-8A3E-4A08-BFD2-EAD04CBE7D3B}"/>
              </a:ext>
            </a:extLst>
          </p:cNvPr>
          <p:cNvSpPr>
            <a:spLocks noGrp="1"/>
          </p:cNvSpPr>
          <p:nvPr>
            <p:ph type="subTitle" idx="1"/>
          </p:nvPr>
        </p:nvSpPr>
        <p:spPr>
          <a:xfrm>
            <a:off x="788661" y="810275"/>
            <a:ext cx="2949542" cy="5229630"/>
          </a:xfrm>
        </p:spPr>
        <p:txBody>
          <a:bodyPr>
            <a:normAutofit/>
          </a:bodyPr>
          <a:lstStyle/>
          <a:p>
            <a:pPr algn="r"/>
            <a:r>
              <a:rPr lang="de-DE" sz="2600" dirty="0">
                <a:solidFill>
                  <a:srgbClr val="FFFFFF"/>
                </a:solidFill>
              </a:rPr>
              <a:t>Ergebnispräsentation</a:t>
            </a:r>
          </a:p>
          <a:p>
            <a:pPr algn="ctr"/>
            <a:endParaRPr lang="de-DE" sz="2400" dirty="0">
              <a:solidFill>
                <a:srgbClr val="FFFFFF"/>
              </a:solidFill>
            </a:endParaRPr>
          </a:p>
          <a:p>
            <a:pPr algn="ctr"/>
            <a:r>
              <a:rPr lang="de-DE" dirty="0">
                <a:solidFill>
                  <a:srgbClr val="FFFFFF"/>
                </a:solidFill>
              </a:rPr>
              <a:t>Alexandra </a:t>
            </a:r>
            <a:r>
              <a:rPr lang="de-DE" dirty="0" err="1">
                <a:solidFill>
                  <a:srgbClr val="FFFFFF"/>
                </a:solidFill>
              </a:rPr>
              <a:t>Peupelmann</a:t>
            </a:r>
            <a:r>
              <a:rPr lang="de-DE" dirty="0">
                <a:solidFill>
                  <a:srgbClr val="FFFFFF"/>
                </a:solidFill>
              </a:rPr>
              <a:t> &amp; Christina Sygulla</a:t>
            </a:r>
          </a:p>
        </p:txBody>
      </p:sp>
      <p:cxnSp>
        <p:nvCxnSpPr>
          <p:cNvPr id="12" name="Straight Connector 11">
            <a:extLst>
              <a:ext uri="{FF2B5EF4-FFF2-40B4-BE49-F238E27FC236}">
                <a16:creationId xmlns:a16="http://schemas.microsoft.com/office/drawing/2014/main" id="{40465A9A-0B0E-4D7B-8150-D098AC71B3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059935" y="1596290"/>
            <a:ext cx="0" cy="3657600"/>
          </a:xfrm>
          <a:prstGeom prst="line">
            <a:avLst/>
          </a:prstGeom>
          <a:ln w="19050">
            <a:solidFill>
              <a:srgbClr val="FFFFFF">
                <a:alpha val="70000"/>
              </a:srgbClr>
            </a:solidFill>
          </a:ln>
        </p:spPr>
        <p:style>
          <a:lnRef idx="1">
            <a:schemeClr val="accent1"/>
          </a:lnRef>
          <a:fillRef idx="0">
            <a:schemeClr val="accent1"/>
          </a:fillRef>
          <a:effectRef idx="0">
            <a:schemeClr val="accent1"/>
          </a:effectRef>
          <a:fontRef idx="minor">
            <a:schemeClr val="tx1"/>
          </a:fontRef>
        </p:style>
      </p:cxnSp>
      <p:sp>
        <p:nvSpPr>
          <p:cNvPr id="4" name="Datumsplatzhalter 3">
            <a:extLst>
              <a:ext uri="{FF2B5EF4-FFF2-40B4-BE49-F238E27FC236}">
                <a16:creationId xmlns:a16="http://schemas.microsoft.com/office/drawing/2014/main" id="{46CB5FE4-FB22-4F9A-808A-13ACFCB9D530}"/>
              </a:ext>
            </a:extLst>
          </p:cNvPr>
          <p:cNvSpPr>
            <a:spLocks noGrp="1"/>
          </p:cNvSpPr>
          <p:nvPr>
            <p:ph type="dt" sz="half" idx="10"/>
          </p:nvPr>
        </p:nvSpPr>
        <p:spPr/>
        <p:txBody>
          <a:bodyPr/>
          <a:lstStyle/>
          <a:p>
            <a:r>
              <a:rPr lang="de-DE"/>
              <a:t>Sommersemester 2020</a:t>
            </a:r>
            <a:endParaRPr lang="en-US" dirty="0"/>
          </a:p>
        </p:txBody>
      </p:sp>
      <p:sp>
        <p:nvSpPr>
          <p:cNvPr id="5" name="Fußzeilenplatzhalter 4">
            <a:extLst>
              <a:ext uri="{FF2B5EF4-FFF2-40B4-BE49-F238E27FC236}">
                <a16:creationId xmlns:a16="http://schemas.microsoft.com/office/drawing/2014/main" id="{701D1C7A-DA57-44F8-AD09-14E4B4DC7BFC}"/>
              </a:ext>
            </a:extLst>
          </p:cNvPr>
          <p:cNvSpPr>
            <a:spLocks noGrp="1"/>
          </p:cNvSpPr>
          <p:nvPr>
            <p:ph type="ftr" sz="quarter" idx="11"/>
          </p:nvPr>
        </p:nvSpPr>
        <p:spPr/>
        <p:txBody>
          <a:bodyPr/>
          <a:lstStyle/>
          <a:p>
            <a:r>
              <a:rPr lang="en-US"/>
              <a:t>P5 – Fehlerkultur                    Alexandra Peupelmann, Christina Sygulla</a:t>
            </a:r>
            <a:endParaRPr lang="en-US" dirty="0"/>
          </a:p>
        </p:txBody>
      </p:sp>
      <p:pic>
        <p:nvPicPr>
          <p:cNvPr id="7" name="Begrüßung">
            <a:hlinkClick r:id="" action="ppaction://media"/>
            <a:extLst>
              <a:ext uri="{FF2B5EF4-FFF2-40B4-BE49-F238E27FC236}">
                <a16:creationId xmlns:a16="http://schemas.microsoft.com/office/drawing/2014/main" id="{B4DB4C2A-D299-406A-9CA6-6F844D24391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634134" y="5648160"/>
            <a:ext cx="609600" cy="609600"/>
          </a:xfrm>
          <a:prstGeom prst="rect">
            <a:avLst/>
          </a:prstGeom>
        </p:spPr>
      </p:pic>
    </p:spTree>
    <p:extLst>
      <p:ext uri="{BB962C8B-B14F-4D97-AF65-F5344CB8AC3E}">
        <p14:creationId xmlns:p14="http://schemas.microsoft.com/office/powerpoint/2010/main" val="3179140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063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remove" display="0">
                  <p:stCondLst>
                    <p:cond delay="indefinite"/>
                  </p:stCondLst>
                  <p:endCondLst>
                    <p:cond evt="onStopAudio" delay="0">
                      <p:tgtEl>
                        <p:sldTgt/>
                      </p:tgtEl>
                    </p:cond>
                  </p:endCondLst>
                </p:cTn>
                <p:tgtEl>
                  <p:spTgt spid="7"/>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1E7C082-5B81-400A-A1DE-7CA9F26ED8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45720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2" name="Straight Connector 11">
            <a:extLst>
              <a:ext uri="{FF2B5EF4-FFF2-40B4-BE49-F238E27FC236}">
                <a16:creationId xmlns:a16="http://schemas.microsoft.com/office/drawing/2014/main" id="{08D54232-CDE1-4B53-B430-AB82206F6B5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8386842" y="5264106"/>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useBgFill="1">
        <p:nvSpPr>
          <p:cNvPr id="14" name="Rectangle 13">
            <a:extLst>
              <a:ext uri="{FF2B5EF4-FFF2-40B4-BE49-F238E27FC236}">
                <a16:creationId xmlns:a16="http://schemas.microsoft.com/office/drawing/2014/main" id="{4C0648FB-4388-443C-8D4E-4A9FF03360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A8D762E-DA8D-419A-BA44-68B93D3D92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5720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el 1">
            <a:extLst>
              <a:ext uri="{FF2B5EF4-FFF2-40B4-BE49-F238E27FC236}">
                <a16:creationId xmlns:a16="http://schemas.microsoft.com/office/drawing/2014/main" id="{4F2D0896-DF34-40DD-97BD-BE7D1149C3AD}"/>
              </a:ext>
            </a:extLst>
          </p:cNvPr>
          <p:cNvSpPr>
            <a:spLocks noGrp="1"/>
          </p:cNvSpPr>
          <p:nvPr>
            <p:ph type="title"/>
          </p:nvPr>
        </p:nvSpPr>
        <p:spPr>
          <a:xfrm>
            <a:off x="1286933" y="977048"/>
            <a:ext cx="9618133" cy="2960980"/>
          </a:xfrm>
        </p:spPr>
        <p:txBody>
          <a:bodyPr vert="horz" lIns="91440" tIns="45720" rIns="91440" bIns="45720" rtlCol="0" anchor="b">
            <a:normAutofit/>
          </a:bodyPr>
          <a:lstStyle/>
          <a:p>
            <a:pPr algn="l"/>
            <a:r>
              <a:rPr lang="en-US" sz="6600">
                <a:solidFill>
                  <a:srgbClr val="FFFFFF"/>
                </a:solidFill>
              </a:rPr>
              <a:t>Ergebnisse aus den virtuellen workshops</a:t>
            </a:r>
          </a:p>
        </p:txBody>
      </p:sp>
      <p:sp>
        <p:nvSpPr>
          <p:cNvPr id="4" name="Datumsplatzhalter 3">
            <a:extLst>
              <a:ext uri="{FF2B5EF4-FFF2-40B4-BE49-F238E27FC236}">
                <a16:creationId xmlns:a16="http://schemas.microsoft.com/office/drawing/2014/main" id="{645691D5-A691-4004-A53E-3B3E177067FC}"/>
              </a:ext>
            </a:extLst>
          </p:cNvPr>
          <p:cNvSpPr>
            <a:spLocks noGrp="1"/>
          </p:cNvSpPr>
          <p:nvPr>
            <p:ph type="dt" sz="half" idx="10"/>
          </p:nvPr>
        </p:nvSpPr>
        <p:spPr>
          <a:xfrm>
            <a:off x="1024128" y="6470704"/>
            <a:ext cx="2154142" cy="274320"/>
          </a:xfrm>
        </p:spPr>
        <p:txBody>
          <a:bodyPr vert="horz" lIns="91440" tIns="45720" rIns="91440" bIns="45720" rtlCol="0" anchor="ctr">
            <a:normAutofit/>
          </a:bodyPr>
          <a:lstStyle/>
          <a:p>
            <a:pPr>
              <a:spcAft>
                <a:spcPts val="600"/>
              </a:spcAft>
            </a:pPr>
            <a:r>
              <a:rPr lang="de-DE"/>
              <a:t>Sommersemester 2020</a:t>
            </a:r>
            <a:endParaRPr lang="en-US"/>
          </a:p>
        </p:txBody>
      </p:sp>
      <p:sp>
        <p:nvSpPr>
          <p:cNvPr id="5" name="Fußzeilenplatzhalter 4">
            <a:extLst>
              <a:ext uri="{FF2B5EF4-FFF2-40B4-BE49-F238E27FC236}">
                <a16:creationId xmlns:a16="http://schemas.microsoft.com/office/drawing/2014/main" id="{2C9E88BF-5533-4443-8167-4E892647471B}"/>
              </a:ext>
            </a:extLst>
          </p:cNvPr>
          <p:cNvSpPr>
            <a:spLocks noGrp="1"/>
          </p:cNvSpPr>
          <p:nvPr>
            <p:ph type="ftr" sz="quarter" idx="11"/>
          </p:nvPr>
        </p:nvSpPr>
        <p:spPr>
          <a:xfrm>
            <a:off x="4842932" y="6470704"/>
            <a:ext cx="5901458" cy="274320"/>
          </a:xfrm>
        </p:spPr>
        <p:txBody>
          <a:bodyPr vert="horz" lIns="91440" tIns="45720" rIns="91440" bIns="45720" rtlCol="0" anchor="ctr">
            <a:normAutofit/>
          </a:bodyPr>
          <a:lstStyle/>
          <a:p>
            <a:pPr>
              <a:spcAft>
                <a:spcPts val="600"/>
              </a:spcAft>
            </a:pPr>
            <a:r>
              <a:rPr lang="en-US" kern="1200" cap="all" baseline="0" dirty="0">
                <a:solidFill>
                  <a:schemeClr val="tx1">
                    <a:lumMod val="90000"/>
                    <a:lumOff val="10000"/>
                  </a:schemeClr>
                </a:solidFill>
                <a:latin typeface="+mj-lt"/>
                <a:ea typeface="+mn-ea"/>
                <a:cs typeface="+mn-cs"/>
              </a:rPr>
              <a:t>P5 – Fehlerkultur                    Alexandra Peupelmann, Christina Sygulla</a:t>
            </a:r>
          </a:p>
        </p:txBody>
      </p:sp>
      <p:pic>
        <p:nvPicPr>
          <p:cNvPr id="7" name="Aufgezeichneter Sound">
            <a:hlinkClick r:id="" action="ppaction://media"/>
            <a:extLst>
              <a:ext uri="{FF2B5EF4-FFF2-40B4-BE49-F238E27FC236}">
                <a16:creationId xmlns:a16="http://schemas.microsoft.com/office/drawing/2014/main" id="{6F0E0875-0021-4ABD-A0E5-A49926AA402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337990" y="5511799"/>
            <a:ext cx="406400" cy="406400"/>
          </a:xfrm>
          <a:prstGeom prst="rect">
            <a:avLst/>
          </a:prstGeom>
        </p:spPr>
      </p:pic>
    </p:spTree>
    <p:extLst>
      <p:ext uri="{BB962C8B-B14F-4D97-AF65-F5344CB8AC3E}">
        <p14:creationId xmlns:p14="http://schemas.microsoft.com/office/powerpoint/2010/main" val="1413117085"/>
      </p:ext>
    </p:extLst>
  </p:cSld>
  <p:clrMapOvr>
    <a:masterClrMapping/>
  </p:clrMapOvr>
  <mc:AlternateContent xmlns:mc="http://schemas.openxmlformats.org/markup-compatibility/2006" xmlns:p14="http://schemas.microsoft.com/office/powerpoint/2010/main">
    <mc:Choice Requires="p14">
      <p:transition spd="slow" p14:dur="2000" advTm="11822"/>
    </mc:Choice>
    <mc:Fallback xmlns="">
      <p:transition spd="slow" advTm="1182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73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remove" display="0">
                  <p:stCondLst>
                    <p:cond delay="indefinite"/>
                  </p:stCondLst>
                  <p:endCondLst>
                    <p:cond evt="onStopAudio" delay="0">
                      <p:tgtEl>
                        <p:sldTgt/>
                      </p:tgtEl>
                    </p:cond>
                  </p:endCondLst>
                </p:cTn>
                <p:tgtEl>
                  <p:spTgt spid="7"/>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9EBC8CA-6762-4311-AF29-639F8AF782E3}"/>
              </a:ext>
            </a:extLst>
          </p:cNvPr>
          <p:cNvSpPr>
            <a:spLocks noGrp="1"/>
          </p:cNvSpPr>
          <p:nvPr>
            <p:ph type="title"/>
          </p:nvPr>
        </p:nvSpPr>
        <p:spPr/>
        <p:txBody>
          <a:bodyPr/>
          <a:lstStyle/>
          <a:p>
            <a:r>
              <a:rPr lang="de-DE" dirty="0"/>
              <a:t>Mit den IWK-Festangestellten</a:t>
            </a:r>
          </a:p>
        </p:txBody>
      </p:sp>
      <p:sp>
        <p:nvSpPr>
          <p:cNvPr id="4" name="Datumsplatzhalter 3">
            <a:extLst>
              <a:ext uri="{FF2B5EF4-FFF2-40B4-BE49-F238E27FC236}">
                <a16:creationId xmlns:a16="http://schemas.microsoft.com/office/drawing/2014/main" id="{7D3DF1AB-C32C-4C4E-834F-86EDAB843F32}"/>
              </a:ext>
            </a:extLst>
          </p:cNvPr>
          <p:cNvSpPr>
            <a:spLocks noGrp="1"/>
          </p:cNvSpPr>
          <p:nvPr>
            <p:ph type="dt" sz="half" idx="10"/>
          </p:nvPr>
        </p:nvSpPr>
        <p:spPr/>
        <p:txBody>
          <a:bodyPr/>
          <a:lstStyle/>
          <a:p>
            <a:r>
              <a:rPr lang="de-DE"/>
              <a:t>Sommersemester 2020</a:t>
            </a:r>
            <a:endParaRPr lang="en-US" dirty="0"/>
          </a:p>
        </p:txBody>
      </p:sp>
      <p:sp>
        <p:nvSpPr>
          <p:cNvPr id="5" name="Fußzeilenplatzhalter 4">
            <a:extLst>
              <a:ext uri="{FF2B5EF4-FFF2-40B4-BE49-F238E27FC236}">
                <a16:creationId xmlns:a16="http://schemas.microsoft.com/office/drawing/2014/main" id="{3D39BC1A-8983-43EB-9E31-58D63F44D0C7}"/>
              </a:ext>
            </a:extLst>
          </p:cNvPr>
          <p:cNvSpPr>
            <a:spLocks noGrp="1"/>
          </p:cNvSpPr>
          <p:nvPr>
            <p:ph type="ftr" sz="quarter" idx="11"/>
          </p:nvPr>
        </p:nvSpPr>
        <p:spPr/>
        <p:txBody>
          <a:bodyPr/>
          <a:lstStyle/>
          <a:p>
            <a:r>
              <a:rPr lang="de-DE" noProof="0"/>
              <a:t>P5 – Fehlerkultur							             Alexandra Peupelmann, Christina Sygulla</a:t>
            </a:r>
            <a:endParaRPr lang="de-DE" noProof="0" dirty="0"/>
          </a:p>
        </p:txBody>
      </p:sp>
      <p:pic>
        <p:nvPicPr>
          <p:cNvPr id="9" name="Bildplatzhalter 8">
            <a:extLst>
              <a:ext uri="{FF2B5EF4-FFF2-40B4-BE49-F238E27FC236}">
                <a16:creationId xmlns:a16="http://schemas.microsoft.com/office/drawing/2014/main" id="{A3353770-431A-4154-980C-0E5FA0896B52}"/>
              </a:ext>
            </a:extLst>
          </p:cNvPr>
          <p:cNvPicPr>
            <a:picLocks noGrp="1" noChangeAspect="1"/>
          </p:cNvPicPr>
          <p:nvPr>
            <p:ph type="pic" idx="1"/>
          </p:nvPr>
        </p:nvPicPr>
        <p:blipFill rotWithShape="1">
          <a:blip r:embed="rId5"/>
          <a:srcRect t="16680" b="16680"/>
          <a:stretch/>
        </p:blipFill>
        <p:spPr>
          <a:prstGeom prst="rect">
            <a:avLst/>
          </a:prstGeom>
        </p:spPr>
      </p:pic>
      <p:pic>
        <p:nvPicPr>
          <p:cNvPr id="3" name="Aufgezeichneter Sound">
            <a:hlinkClick r:id="" action="ppaction://media"/>
            <a:extLst>
              <a:ext uri="{FF2B5EF4-FFF2-40B4-BE49-F238E27FC236}">
                <a16:creationId xmlns:a16="http://schemas.microsoft.com/office/drawing/2014/main" id="{B9A8E2ED-E923-442A-AF69-88EB7F948D33}"/>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337990" y="5488458"/>
            <a:ext cx="406400" cy="406400"/>
          </a:xfrm>
          <a:prstGeom prst="rect">
            <a:avLst/>
          </a:prstGeom>
        </p:spPr>
      </p:pic>
    </p:spTree>
    <p:extLst>
      <p:ext uri="{BB962C8B-B14F-4D97-AF65-F5344CB8AC3E}">
        <p14:creationId xmlns:p14="http://schemas.microsoft.com/office/powerpoint/2010/main" val="417324235"/>
      </p:ext>
    </p:extLst>
  </p:cSld>
  <p:clrMapOvr>
    <a:masterClrMapping/>
  </p:clrMapOvr>
  <mc:AlternateContent xmlns:mc="http://schemas.openxmlformats.org/markup-compatibility/2006" xmlns:p14="http://schemas.microsoft.com/office/powerpoint/2010/main">
    <mc:Choice Requires="p14">
      <p:transition spd="slow" p14:dur="2000" advTm="37271"/>
    </mc:Choice>
    <mc:Fallback xmlns="">
      <p:transition spd="slow" advTm="3727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917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remove" display="0">
                  <p:stCondLst>
                    <p:cond delay="indefinite"/>
                  </p:stCondLst>
                  <p:endCondLst>
                    <p:cond evt="onStopAudio" delay="0">
                      <p:tgtEl>
                        <p:sldTgt/>
                      </p:tgtEl>
                    </p:cond>
                  </p:endCondLst>
                </p:cTn>
                <p:tgtEl>
                  <p:spTgt spid="3"/>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D0F4B8F-837C-4CFC-9DF3-54D86655D0D8}"/>
              </a:ext>
            </a:extLst>
          </p:cNvPr>
          <p:cNvSpPr>
            <a:spLocks noGrp="1"/>
          </p:cNvSpPr>
          <p:nvPr>
            <p:ph type="title"/>
          </p:nvPr>
        </p:nvSpPr>
        <p:spPr/>
        <p:txBody>
          <a:bodyPr/>
          <a:lstStyle/>
          <a:p>
            <a:r>
              <a:rPr lang="de-DE" dirty="0"/>
              <a:t>Mit den IPK-Studierenden</a:t>
            </a:r>
          </a:p>
        </p:txBody>
      </p:sp>
      <p:pic>
        <p:nvPicPr>
          <p:cNvPr id="7" name="Inhaltsplatzhalter 6">
            <a:extLst>
              <a:ext uri="{FF2B5EF4-FFF2-40B4-BE49-F238E27FC236}">
                <a16:creationId xmlns:a16="http://schemas.microsoft.com/office/drawing/2014/main" id="{FC75A1D2-4570-4DF6-AF61-1F66B37AF95A}"/>
              </a:ext>
            </a:extLst>
          </p:cNvPr>
          <p:cNvPicPr>
            <a:picLocks noGrp="1" noChangeAspect="1"/>
          </p:cNvPicPr>
          <p:nvPr>
            <p:ph type="pic" idx="1"/>
          </p:nvPr>
        </p:nvPicPr>
        <p:blipFill rotWithShape="1">
          <a:blip r:embed="rId5"/>
          <a:srcRect t="16433" b="16433"/>
          <a:stretch/>
        </p:blipFill>
        <p:spPr>
          <a:prstGeom prst="rect">
            <a:avLst/>
          </a:prstGeom>
        </p:spPr>
      </p:pic>
      <p:sp>
        <p:nvSpPr>
          <p:cNvPr id="4" name="Datumsplatzhalter 3">
            <a:extLst>
              <a:ext uri="{FF2B5EF4-FFF2-40B4-BE49-F238E27FC236}">
                <a16:creationId xmlns:a16="http://schemas.microsoft.com/office/drawing/2014/main" id="{2FCB2714-6EE0-4955-9965-CA3F2F180A77}"/>
              </a:ext>
            </a:extLst>
          </p:cNvPr>
          <p:cNvSpPr>
            <a:spLocks noGrp="1"/>
          </p:cNvSpPr>
          <p:nvPr>
            <p:ph type="dt" sz="half" idx="10"/>
          </p:nvPr>
        </p:nvSpPr>
        <p:spPr/>
        <p:txBody>
          <a:bodyPr/>
          <a:lstStyle/>
          <a:p>
            <a:r>
              <a:rPr lang="de-DE"/>
              <a:t>Sommersemester 2020</a:t>
            </a:r>
            <a:endParaRPr lang="en-US" dirty="0"/>
          </a:p>
        </p:txBody>
      </p:sp>
      <p:sp>
        <p:nvSpPr>
          <p:cNvPr id="5" name="Fußzeilenplatzhalter 4">
            <a:extLst>
              <a:ext uri="{FF2B5EF4-FFF2-40B4-BE49-F238E27FC236}">
                <a16:creationId xmlns:a16="http://schemas.microsoft.com/office/drawing/2014/main" id="{59920E28-F0FB-4AA9-AEDE-77B517986B07}"/>
              </a:ext>
            </a:extLst>
          </p:cNvPr>
          <p:cNvSpPr>
            <a:spLocks noGrp="1"/>
          </p:cNvSpPr>
          <p:nvPr>
            <p:ph type="ftr" sz="quarter" idx="11"/>
          </p:nvPr>
        </p:nvSpPr>
        <p:spPr/>
        <p:txBody>
          <a:bodyPr/>
          <a:lstStyle/>
          <a:p>
            <a:r>
              <a:rPr lang="de-DE" noProof="0"/>
              <a:t>P5 – Fehlerkultur							             Alexandra Peupelmann, Christina Sygulla</a:t>
            </a:r>
            <a:endParaRPr lang="de-DE" noProof="0" dirty="0"/>
          </a:p>
        </p:txBody>
      </p:sp>
      <p:pic>
        <p:nvPicPr>
          <p:cNvPr id="3" name="Aufgezeichneter Sound">
            <a:hlinkClick r:id="" action="ppaction://media"/>
            <a:extLst>
              <a:ext uri="{FF2B5EF4-FFF2-40B4-BE49-F238E27FC236}">
                <a16:creationId xmlns:a16="http://schemas.microsoft.com/office/drawing/2014/main" id="{3820F760-640F-4EAE-AB84-707D60CF43C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541190" y="5488458"/>
            <a:ext cx="406400" cy="406400"/>
          </a:xfrm>
          <a:prstGeom prst="rect">
            <a:avLst/>
          </a:prstGeom>
        </p:spPr>
      </p:pic>
    </p:spTree>
    <p:extLst>
      <p:ext uri="{BB962C8B-B14F-4D97-AF65-F5344CB8AC3E}">
        <p14:creationId xmlns:p14="http://schemas.microsoft.com/office/powerpoint/2010/main" val="2252032636"/>
      </p:ext>
    </p:extLst>
  </p:cSld>
  <p:clrMapOvr>
    <a:masterClrMapping/>
  </p:clrMapOvr>
  <mc:AlternateContent xmlns:mc="http://schemas.openxmlformats.org/markup-compatibility/2006" xmlns:p14="http://schemas.microsoft.com/office/powerpoint/2010/main">
    <mc:Choice Requires="p14">
      <p:transition spd="slow" p14:dur="2000" advTm="28225"/>
    </mc:Choice>
    <mc:Fallback xmlns="">
      <p:transition spd="slow" advTm="2822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80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remove" display="0">
                  <p:stCondLst>
                    <p:cond delay="indefinite"/>
                  </p:stCondLst>
                  <p:endCondLst>
                    <p:cond evt="onStopAudio" delay="0">
                      <p:tgtEl>
                        <p:sldTgt/>
                      </p:tgtEl>
                    </p:cond>
                  </p:endCondLst>
                </p:cTn>
                <p:tgtEl>
                  <p:spTgt spid="3"/>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1E7C082-5B81-400A-A1DE-7CA9F26ED8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45720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2" name="Straight Connector 11">
            <a:extLst>
              <a:ext uri="{FF2B5EF4-FFF2-40B4-BE49-F238E27FC236}">
                <a16:creationId xmlns:a16="http://schemas.microsoft.com/office/drawing/2014/main" id="{08D54232-CDE1-4B53-B430-AB82206F6B5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8386842" y="5264106"/>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useBgFill="1">
        <p:nvSpPr>
          <p:cNvPr id="14" name="Rectangle 13">
            <a:extLst>
              <a:ext uri="{FF2B5EF4-FFF2-40B4-BE49-F238E27FC236}">
                <a16:creationId xmlns:a16="http://schemas.microsoft.com/office/drawing/2014/main" id="{4C0648FB-4388-443C-8D4E-4A9FF03360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A8D762E-DA8D-419A-BA44-68B93D3D92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5720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el 1">
            <a:extLst>
              <a:ext uri="{FF2B5EF4-FFF2-40B4-BE49-F238E27FC236}">
                <a16:creationId xmlns:a16="http://schemas.microsoft.com/office/drawing/2014/main" id="{B90A897D-D98F-4ABB-BB8E-2E9AC65B04A4}"/>
              </a:ext>
            </a:extLst>
          </p:cNvPr>
          <p:cNvSpPr>
            <a:spLocks noGrp="1"/>
          </p:cNvSpPr>
          <p:nvPr>
            <p:ph type="title"/>
          </p:nvPr>
        </p:nvSpPr>
        <p:spPr>
          <a:xfrm>
            <a:off x="1286933" y="977048"/>
            <a:ext cx="9618133" cy="2960980"/>
          </a:xfrm>
        </p:spPr>
        <p:txBody>
          <a:bodyPr vert="horz" lIns="91440" tIns="45720" rIns="91440" bIns="45720" rtlCol="0" anchor="b">
            <a:normAutofit/>
          </a:bodyPr>
          <a:lstStyle/>
          <a:p>
            <a:pPr algn="l"/>
            <a:r>
              <a:rPr lang="en-US" sz="6600" dirty="0" err="1">
                <a:solidFill>
                  <a:srgbClr val="FFFFFF"/>
                </a:solidFill>
              </a:rPr>
              <a:t>Diskussion</a:t>
            </a:r>
            <a:r>
              <a:rPr lang="en-US" sz="6600" dirty="0">
                <a:solidFill>
                  <a:srgbClr val="FFFFFF"/>
                </a:solidFill>
              </a:rPr>
              <a:t> der </a:t>
            </a:r>
            <a:r>
              <a:rPr lang="en-US" sz="6600" dirty="0" err="1">
                <a:solidFill>
                  <a:srgbClr val="FFFFFF"/>
                </a:solidFill>
              </a:rPr>
              <a:t>Ergebnisse</a:t>
            </a:r>
            <a:endParaRPr lang="en-US" sz="6600" dirty="0">
              <a:solidFill>
                <a:srgbClr val="FFFFFF"/>
              </a:solidFill>
            </a:endParaRPr>
          </a:p>
        </p:txBody>
      </p:sp>
      <p:sp>
        <p:nvSpPr>
          <p:cNvPr id="4" name="Datumsplatzhalter 3">
            <a:extLst>
              <a:ext uri="{FF2B5EF4-FFF2-40B4-BE49-F238E27FC236}">
                <a16:creationId xmlns:a16="http://schemas.microsoft.com/office/drawing/2014/main" id="{43316162-163B-47AE-8F16-59CB1A9FEDC0}"/>
              </a:ext>
            </a:extLst>
          </p:cNvPr>
          <p:cNvSpPr>
            <a:spLocks noGrp="1"/>
          </p:cNvSpPr>
          <p:nvPr>
            <p:ph type="dt" sz="half" idx="10"/>
          </p:nvPr>
        </p:nvSpPr>
        <p:spPr>
          <a:xfrm>
            <a:off x="1024128" y="6470704"/>
            <a:ext cx="2154142" cy="274320"/>
          </a:xfrm>
        </p:spPr>
        <p:txBody>
          <a:bodyPr vert="horz" lIns="91440" tIns="45720" rIns="91440" bIns="45720" rtlCol="0" anchor="ctr">
            <a:normAutofit/>
          </a:bodyPr>
          <a:lstStyle/>
          <a:p>
            <a:pPr>
              <a:spcAft>
                <a:spcPts val="600"/>
              </a:spcAft>
            </a:pPr>
            <a:r>
              <a:rPr lang="de-DE"/>
              <a:t>Sommersemester 2020</a:t>
            </a:r>
            <a:endParaRPr lang="en-US"/>
          </a:p>
        </p:txBody>
      </p:sp>
      <p:sp>
        <p:nvSpPr>
          <p:cNvPr id="5" name="Fußzeilenplatzhalter 4">
            <a:extLst>
              <a:ext uri="{FF2B5EF4-FFF2-40B4-BE49-F238E27FC236}">
                <a16:creationId xmlns:a16="http://schemas.microsoft.com/office/drawing/2014/main" id="{3AEB4F08-500F-4D59-8483-24F544A24902}"/>
              </a:ext>
            </a:extLst>
          </p:cNvPr>
          <p:cNvSpPr>
            <a:spLocks noGrp="1"/>
          </p:cNvSpPr>
          <p:nvPr>
            <p:ph type="ftr" sz="quarter" idx="11"/>
          </p:nvPr>
        </p:nvSpPr>
        <p:spPr>
          <a:xfrm>
            <a:off x="4842932" y="6470704"/>
            <a:ext cx="5901458" cy="274320"/>
          </a:xfrm>
        </p:spPr>
        <p:txBody>
          <a:bodyPr vert="horz" lIns="91440" tIns="45720" rIns="91440" bIns="45720" rtlCol="0" anchor="ctr">
            <a:normAutofit/>
          </a:bodyPr>
          <a:lstStyle/>
          <a:p>
            <a:pPr>
              <a:spcAft>
                <a:spcPts val="600"/>
              </a:spcAft>
            </a:pPr>
            <a:r>
              <a:rPr lang="en-US" kern="1200" cap="all" baseline="0" dirty="0">
                <a:solidFill>
                  <a:schemeClr val="tx1">
                    <a:lumMod val="90000"/>
                    <a:lumOff val="10000"/>
                  </a:schemeClr>
                </a:solidFill>
                <a:latin typeface="+mj-lt"/>
                <a:ea typeface="+mn-ea"/>
                <a:cs typeface="+mn-cs"/>
              </a:rPr>
              <a:t>P5 – Fehlerkultur                    Alexandra Peupelmann, Christina Sygulla</a:t>
            </a:r>
          </a:p>
        </p:txBody>
      </p:sp>
    </p:spTree>
    <p:extLst>
      <p:ext uri="{BB962C8B-B14F-4D97-AF65-F5344CB8AC3E}">
        <p14:creationId xmlns:p14="http://schemas.microsoft.com/office/powerpoint/2010/main" val="12989439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9E4C68A-A4A9-48A4-9FF2-D2896B1EA0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2B9AEA5-52CB-49A6-AF8A-33502F291B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35E33763-863E-4CEE-A63B-A50727C07725}"/>
              </a:ext>
            </a:extLst>
          </p:cNvPr>
          <p:cNvSpPr>
            <a:spLocks noGrp="1"/>
          </p:cNvSpPr>
          <p:nvPr>
            <p:ph type="title"/>
          </p:nvPr>
        </p:nvSpPr>
        <p:spPr>
          <a:xfrm>
            <a:off x="964788" y="804333"/>
            <a:ext cx="3302412" cy="5249334"/>
          </a:xfrm>
        </p:spPr>
        <p:txBody>
          <a:bodyPr>
            <a:normAutofit/>
          </a:bodyPr>
          <a:lstStyle/>
          <a:p>
            <a:pPr algn="r"/>
            <a:r>
              <a:rPr lang="de-DE">
                <a:solidFill>
                  <a:srgbClr val="FFFFFF"/>
                </a:solidFill>
              </a:rPr>
              <a:t>Was sagen die Daten aus?</a:t>
            </a:r>
          </a:p>
        </p:txBody>
      </p:sp>
      <p:sp>
        <p:nvSpPr>
          <p:cNvPr id="3" name="Inhaltsplatzhalter 2">
            <a:extLst>
              <a:ext uri="{FF2B5EF4-FFF2-40B4-BE49-F238E27FC236}">
                <a16:creationId xmlns:a16="http://schemas.microsoft.com/office/drawing/2014/main" id="{CF6D2DCD-A2FD-4CFB-88A8-F3D22839BC46}"/>
              </a:ext>
            </a:extLst>
          </p:cNvPr>
          <p:cNvSpPr>
            <a:spLocks noGrp="1"/>
          </p:cNvSpPr>
          <p:nvPr>
            <p:ph idx="1"/>
          </p:nvPr>
        </p:nvSpPr>
        <p:spPr>
          <a:xfrm>
            <a:off x="5109882" y="804333"/>
            <a:ext cx="6147169" cy="5249334"/>
          </a:xfrm>
        </p:spPr>
        <p:txBody>
          <a:bodyPr anchor="ctr">
            <a:normAutofit/>
          </a:bodyPr>
          <a:lstStyle/>
          <a:p>
            <a:pPr>
              <a:buFont typeface="Arial" panose="020B0604020202020204" pitchFamily="34" charset="0"/>
              <a:buChar char="•"/>
            </a:pPr>
            <a:r>
              <a:rPr lang="de-DE" dirty="0"/>
              <a:t>Erster Status quo zum Umgang mit Fehlern innerhalb des Bereichs IWK und im Studiengang IPK</a:t>
            </a:r>
          </a:p>
          <a:p>
            <a:pPr>
              <a:buFont typeface="Arial" panose="020B0604020202020204" pitchFamily="34" charset="0"/>
              <a:buChar char="•"/>
            </a:pPr>
            <a:endParaRPr lang="de-DE" dirty="0"/>
          </a:p>
          <a:p>
            <a:pPr>
              <a:buFont typeface="Arial" panose="020B0604020202020204" pitchFamily="34" charset="0"/>
              <a:buChar char="•"/>
            </a:pPr>
            <a:r>
              <a:rPr lang="de-DE" dirty="0"/>
              <a:t>Potenziale in unterschiedlichen Bereichen</a:t>
            </a:r>
          </a:p>
        </p:txBody>
      </p:sp>
      <p:sp>
        <p:nvSpPr>
          <p:cNvPr id="4" name="Datumsplatzhalter 3">
            <a:extLst>
              <a:ext uri="{FF2B5EF4-FFF2-40B4-BE49-F238E27FC236}">
                <a16:creationId xmlns:a16="http://schemas.microsoft.com/office/drawing/2014/main" id="{83CC2D9C-9D71-4DBE-9544-888026228568}"/>
              </a:ext>
            </a:extLst>
          </p:cNvPr>
          <p:cNvSpPr>
            <a:spLocks noGrp="1"/>
          </p:cNvSpPr>
          <p:nvPr>
            <p:ph type="dt" sz="half" idx="10"/>
          </p:nvPr>
        </p:nvSpPr>
        <p:spPr>
          <a:xfrm>
            <a:off x="1024128" y="6470704"/>
            <a:ext cx="2154142" cy="274320"/>
          </a:xfrm>
        </p:spPr>
        <p:txBody>
          <a:bodyPr>
            <a:normAutofit/>
          </a:bodyPr>
          <a:lstStyle/>
          <a:p>
            <a:pPr>
              <a:spcAft>
                <a:spcPts val="600"/>
              </a:spcAft>
            </a:pPr>
            <a:r>
              <a:rPr lang="de-DE">
                <a:solidFill>
                  <a:srgbClr val="FFFFFF"/>
                </a:solidFill>
              </a:rPr>
              <a:t>Sommersemester 2020</a:t>
            </a:r>
            <a:endParaRPr lang="en-US">
              <a:solidFill>
                <a:srgbClr val="FFFFFF"/>
              </a:solidFill>
            </a:endParaRPr>
          </a:p>
        </p:txBody>
      </p:sp>
      <p:sp>
        <p:nvSpPr>
          <p:cNvPr id="5" name="Fußzeilenplatzhalter 4">
            <a:extLst>
              <a:ext uri="{FF2B5EF4-FFF2-40B4-BE49-F238E27FC236}">
                <a16:creationId xmlns:a16="http://schemas.microsoft.com/office/drawing/2014/main" id="{CC8536B3-19B1-4DFB-9A45-1F295E42DB22}"/>
              </a:ext>
            </a:extLst>
          </p:cNvPr>
          <p:cNvSpPr>
            <a:spLocks noGrp="1"/>
          </p:cNvSpPr>
          <p:nvPr>
            <p:ph type="ftr" sz="quarter" idx="11"/>
          </p:nvPr>
        </p:nvSpPr>
        <p:spPr>
          <a:xfrm>
            <a:off x="4842932" y="6470704"/>
            <a:ext cx="5901458" cy="274320"/>
          </a:xfrm>
        </p:spPr>
        <p:txBody>
          <a:bodyPr>
            <a:normAutofit/>
          </a:bodyPr>
          <a:lstStyle/>
          <a:p>
            <a:pPr>
              <a:spcAft>
                <a:spcPts val="600"/>
              </a:spcAft>
            </a:pPr>
            <a:r>
              <a:rPr lang="de-DE" noProof="0"/>
              <a:t>P5 – Fehlerkultur							             Alexandra Peupelmann, Christina Sygulla</a:t>
            </a:r>
          </a:p>
        </p:txBody>
      </p:sp>
      <p:pic>
        <p:nvPicPr>
          <p:cNvPr id="7" name="Daten Aussage">
            <a:hlinkClick r:id="" action="ppaction://media"/>
            <a:extLst>
              <a:ext uri="{FF2B5EF4-FFF2-40B4-BE49-F238E27FC236}">
                <a16:creationId xmlns:a16="http://schemas.microsoft.com/office/drawing/2014/main" id="{45F95016-B898-4C62-ADD2-3E40580836D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439590" y="5444067"/>
            <a:ext cx="609600" cy="609600"/>
          </a:xfrm>
          <a:prstGeom prst="rect">
            <a:avLst/>
          </a:prstGeom>
        </p:spPr>
      </p:pic>
    </p:spTree>
    <p:extLst>
      <p:ext uri="{BB962C8B-B14F-4D97-AF65-F5344CB8AC3E}">
        <p14:creationId xmlns:p14="http://schemas.microsoft.com/office/powerpoint/2010/main" val="1097737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589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remove" display="0">
                  <p:stCondLst>
                    <p:cond delay="indefinite"/>
                  </p:stCondLst>
                  <p:endCondLst>
                    <p:cond evt="onStopAudio" delay="0">
                      <p:tgtEl>
                        <p:sldTgt/>
                      </p:tgtEl>
                    </p:cond>
                  </p:endCondLst>
                </p:cTn>
                <p:tgtEl>
                  <p:spTgt spid="7"/>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BAE9DCC-2BC7-42B6-8B91-D104560158C2}"/>
              </a:ext>
            </a:extLst>
          </p:cNvPr>
          <p:cNvSpPr>
            <a:spLocks noGrp="1"/>
          </p:cNvSpPr>
          <p:nvPr>
            <p:ph type="title"/>
          </p:nvPr>
        </p:nvSpPr>
        <p:spPr/>
        <p:txBody>
          <a:bodyPr/>
          <a:lstStyle/>
          <a:p>
            <a:r>
              <a:rPr lang="de-DE" dirty="0"/>
              <a:t>Limitationen</a:t>
            </a:r>
          </a:p>
        </p:txBody>
      </p:sp>
      <p:sp>
        <p:nvSpPr>
          <p:cNvPr id="3" name="Inhaltsplatzhalter 2">
            <a:extLst>
              <a:ext uri="{FF2B5EF4-FFF2-40B4-BE49-F238E27FC236}">
                <a16:creationId xmlns:a16="http://schemas.microsoft.com/office/drawing/2014/main" id="{F35F3318-2153-481E-92B5-B871085F338D}"/>
              </a:ext>
            </a:extLst>
          </p:cNvPr>
          <p:cNvSpPr>
            <a:spLocks noGrp="1"/>
          </p:cNvSpPr>
          <p:nvPr>
            <p:ph idx="1"/>
          </p:nvPr>
        </p:nvSpPr>
        <p:spPr/>
        <p:txBody>
          <a:bodyPr/>
          <a:lstStyle/>
          <a:p>
            <a:pPr>
              <a:buFont typeface="Arial" panose="020B0604020202020204" pitchFamily="34" charset="0"/>
              <a:buChar char="•"/>
            </a:pPr>
            <a:r>
              <a:rPr lang="de-DE" dirty="0"/>
              <a:t>Nähe zur Zielgruppe der IPK-Studierenden</a:t>
            </a:r>
          </a:p>
          <a:p>
            <a:pPr>
              <a:buFont typeface="Arial" panose="020B0604020202020204" pitchFamily="34" charset="0"/>
              <a:buChar char="•"/>
            </a:pPr>
            <a:r>
              <a:rPr lang="de-DE" dirty="0"/>
              <a:t>Keine eindeutige Definition für den Begriff „Fehler“ in der Befragung</a:t>
            </a:r>
          </a:p>
          <a:p>
            <a:pPr>
              <a:buFont typeface="Arial" panose="020B0604020202020204" pitchFamily="34" charset="0"/>
              <a:buChar char="•"/>
            </a:pPr>
            <a:r>
              <a:rPr lang="de-DE" dirty="0"/>
              <a:t>Fremdbild fehlt</a:t>
            </a:r>
          </a:p>
          <a:p>
            <a:pPr>
              <a:buFont typeface="Arial" panose="020B0604020202020204" pitchFamily="34" charset="0"/>
              <a:buChar char="•"/>
            </a:pPr>
            <a:r>
              <a:rPr lang="de-DE" dirty="0"/>
              <a:t>Status quo der Daten </a:t>
            </a:r>
            <a:r>
              <a:rPr lang="de-DE" dirty="0">
                <a:sym typeface="Wingdings" panose="05000000000000000000" pitchFamily="2" charset="2"/>
              </a:rPr>
              <a:t> </a:t>
            </a:r>
            <a:r>
              <a:rPr lang="de-DE" dirty="0"/>
              <a:t>Interpretation der Daten wissenschaftlich noch nicht valide</a:t>
            </a:r>
          </a:p>
          <a:p>
            <a:pPr>
              <a:buFont typeface="Arial" panose="020B0604020202020204" pitchFamily="34" charset="0"/>
              <a:buChar char="•"/>
            </a:pPr>
            <a:r>
              <a:rPr lang="de-DE" dirty="0"/>
              <a:t>Jeweils fehlende Vergleichswerte von Festangestellten und Studiengängen</a:t>
            </a:r>
          </a:p>
        </p:txBody>
      </p:sp>
      <p:sp>
        <p:nvSpPr>
          <p:cNvPr id="4" name="Datumsplatzhalter 3">
            <a:extLst>
              <a:ext uri="{FF2B5EF4-FFF2-40B4-BE49-F238E27FC236}">
                <a16:creationId xmlns:a16="http://schemas.microsoft.com/office/drawing/2014/main" id="{CD4B6981-876D-4936-8077-3FA88EA311BA}"/>
              </a:ext>
            </a:extLst>
          </p:cNvPr>
          <p:cNvSpPr>
            <a:spLocks noGrp="1"/>
          </p:cNvSpPr>
          <p:nvPr>
            <p:ph type="dt" sz="half" idx="10"/>
          </p:nvPr>
        </p:nvSpPr>
        <p:spPr/>
        <p:txBody>
          <a:bodyPr/>
          <a:lstStyle/>
          <a:p>
            <a:r>
              <a:rPr lang="de-DE"/>
              <a:t>Sommersemester 2020</a:t>
            </a:r>
            <a:endParaRPr lang="en-US" dirty="0"/>
          </a:p>
        </p:txBody>
      </p:sp>
      <p:sp>
        <p:nvSpPr>
          <p:cNvPr id="5" name="Fußzeilenplatzhalter 4">
            <a:extLst>
              <a:ext uri="{FF2B5EF4-FFF2-40B4-BE49-F238E27FC236}">
                <a16:creationId xmlns:a16="http://schemas.microsoft.com/office/drawing/2014/main" id="{FED63CE6-9A12-4923-9D5C-6BF33D59AADB}"/>
              </a:ext>
            </a:extLst>
          </p:cNvPr>
          <p:cNvSpPr>
            <a:spLocks noGrp="1"/>
          </p:cNvSpPr>
          <p:nvPr>
            <p:ph type="ftr" sz="quarter" idx="11"/>
          </p:nvPr>
        </p:nvSpPr>
        <p:spPr/>
        <p:txBody>
          <a:bodyPr/>
          <a:lstStyle/>
          <a:p>
            <a:r>
              <a:rPr lang="de-DE" noProof="0"/>
              <a:t>P5 – Fehlerkultur							             Alexandra Peupelmann, Christina Sygulla</a:t>
            </a:r>
            <a:endParaRPr lang="de-DE" noProof="0" dirty="0"/>
          </a:p>
        </p:txBody>
      </p:sp>
      <p:pic>
        <p:nvPicPr>
          <p:cNvPr id="7" name="Limitationen">
            <a:hlinkClick r:id="" action="ppaction://media"/>
            <a:extLst>
              <a:ext uri="{FF2B5EF4-FFF2-40B4-BE49-F238E27FC236}">
                <a16:creationId xmlns:a16="http://schemas.microsoft.com/office/drawing/2014/main" id="{A4F9BFDA-B6CB-4F1F-876B-75563775BC4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134599" y="5181600"/>
            <a:ext cx="609600" cy="609600"/>
          </a:xfrm>
          <a:prstGeom prst="rect">
            <a:avLst/>
          </a:prstGeom>
        </p:spPr>
      </p:pic>
    </p:spTree>
    <p:extLst>
      <p:ext uri="{BB962C8B-B14F-4D97-AF65-F5344CB8AC3E}">
        <p14:creationId xmlns:p14="http://schemas.microsoft.com/office/powerpoint/2010/main" val="3906301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2849"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remove" display="0">
                  <p:stCondLst>
                    <p:cond delay="indefinite"/>
                  </p:stCondLst>
                  <p:endCondLst>
                    <p:cond evt="onStopAudio" delay="0">
                      <p:tgtEl>
                        <p:sldTgt/>
                      </p:tgtEl>
                    </p:cond>
                  </p:endCondLst>
                </p:cTn>
                <p:tgtEl>
                  <p:spTgt spid="7"/>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0890400-BB8B-4A44-AB63-65C7CA223E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26032A12-360B-4C80-8929-190B1588727C}"/>
              </a:ext>
            </a:extLst>
          </p:cNvPr>
          <p:cNvSpPr>
            <a:spLocks noGrp="1"/>
          </p:cNvSpPr>
          <p:nvPr>
            <p:ph type="title"/>
          </p:nvPr>
        </p:nvSpPr>
        <p:spPr>
          <a:xfrm>
            <a:off x="964788" y="804333"/>
            <a:ext cx="3391900" cy="5249334"/>
          </a:xfrm>
        </p:spPr>
        <p:txBody>
          <a:bodyPr>
            <a:normAutofit/>
          </a:bodyPr>
          <a:lstStyle/>
          <a:p>
            <a:pPr algn="r"/>
            <a:r>
              <a:rPr lang="de-DE" sz="3900"/>
              <a:t>Forschungslücken</a:t>
            </a:r>
          </a:p>
        </p:txBody>
      </p:sp>
      <p:cxnSp>
        <p:nvCxnSpPr>
          <p:cNvPr id="12" name="Straight Connector 11">
            <a:extLst>
              <a:ext uri="{FF2B5EF4-FFF2-40B4-BE49-F238E27FC236}">
                <a16:creationId xmlns:a16="http://schemas.microsoft.com/office/drawing/2014/main" id="{4D39B797-CDC6-4529-8A36-9CBFC981633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77597" y="1600200"/>
            <a:ext cx="0" cy="36576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Inhaltsplatzhalter 2">
            <a:extLst>
              <a:ext uri="{FF2B5EF4-FFF2-40B4-BE49-F238E27FC236}">
                <a16:creationId xmlns:a16="http://schemas.microsoft.com/office/drawing/2014/main" id="{75AD4A8B-6A74-4328-A2B5-0CCA34646AFA}"/>
              </a:ext>
            </a:extLst>
          </p:cNvPr>
          <p:cNvSpPr>
            <a:spLocks noGrp="1"/>
          </p:cNvSpPr>
          <p:nvPr>
            <p:ph idx="1"/>
          </p:nvPr>
        </p:nvSpPr>
        <p:spPr>
          <a:xfrm>
            <a:off x="4999330" y="804333"/>
            <a:ext cx="6257721" cy="5249334"/>
          </a:xfrm>
        </p:spPr>
        <p:txBody>
          <a:bodyPr anchor="ctr">
            <a:normAutofit/>
          </a:bodyPr>
          <a:lstStyle/>
          <a:p>
            <a:pPr>
              <a:buFont typeface="Arial" panose="020B0604020202020204" pitchFamily="34" charset="0"/>
              <a:buChar char="•"/>
            </a:pPr>
            <a:r>
              <a:rPr lang="de-DE" dirty="0"/>
              <a:t>Fehlerrisikoneigung anderer Studiengänge</a:t>
            </a:r>
          </a:p>
          <a:p>
            <a:pPr>
              <a:buFont typeface="Arial" panose="020B0604020202020204" pitchFamily="34" charset="0"/>
              <a:buChar char="•"/>
            </a:pPr>
            <a:r>
              <a:rPr lang="de-DE" dirty="0"/>
              <a:t>Korrelation von Fehlerbelastung und Fehlerrisikoneigung</a:t>
            </a:r>
          </a:p>
          <a:p>
            <a:pPr>
              <a:buFont typeface="Arial" panose="020B0604020202020204" pitchFamily="34" charset="0"/>
              <a:buChar char="•"/>
            </a:pPr>
            <a:r>
              <a:rPr lang="de-DE" dirty="0"/>
              <a:t>Langzeitstudie: Überprüfung der Hypothese „Fehlerrisikoneigung steigt mit Erfahrung“</a:t>
            </a:r>
          </a:p>
          <a:p>
            <a:pPr>
              <a:buFont typeface="Arial" panose="020B0604020202020204" pitchFamily="34" charset="0"/>
              <a:buChar char="•"/>
            </a:pPr>
            <a:r>
              <a:rPr lang="de-DE" dirty="0"/>
              <a:t>Korrelation vom Umgang mit Fehlern und Feedback</a:t>
            </a:r>
          </a:p>
          <a:p>
            <a:pPr>
              <a:buFont typeface="Arial" panose="020B0604020202020204" pitchFamily="34" charset="0"/>
              <a:buChar char="•"/>
            </a:pPr>
            <a:r>
              <a:rPr lang="de-DE" dirty="0"/>
              <a:t>Korrelation vom Umgang mit Fehlern und Konkurrenzdenken</a:t>
            </a:r>
          </a:p>
        </p:txBody>
      </p:sp>
      <p:sp>
        <p:nvSpPr>
          <p:cNvPr id="4" name="Datumsplatzhalter 3">
            <a:extLst>
              <a:ext uri="{FF2B5EF4-FFF2-40B4-BE49-F238E27FC236}">
                <a16:creationId xmlns:a16="http://schemas.microsoft.com/office/drawing/2014/main" id="{0EB20EC1-D258-46D8-844D-E811035A75E4}"/>
              </a:ext>
            </a:extLst>
          </p:cNvPr>
          <p:cNvSpPr>
            <a:spLocks noGrp="1"/>
          </p:cNvSpPr>
          <p:nvPr>
            <p:ph type="dt" sz="half" idx="10"/>
          </p:nvPr>
        </p:nvSpPr>
        <p:spPr>
          <a:xfrm>
            <a:off x="1024128" y="6470704"/>
            <a:ext cx="2154142" cy="274320"/>
          </a:xfrm>
        </p:spPr>
        <p:txBody>
          <a:bodyPr>
            <a:normAutofit/>
          </a:bodyPr>
          <a:lstStyle/>
          <a:p>
            <a:pPr>
              <a:spcAft>
                <a:spcPts val="600"/>
              </a:spcAft>
            </a:pPr>
            <a:r>
              <a:rPr lang="de-DE"/>
              <a:t>Sommersemester 2020</a:t>
            </a:r>
            <a:endParaRPr lang="en-US"/>
          </a:p>
        </p:txBody>
      </p:sp>
      <p:sp>
        <p:nvSpPr>
          <p:cNvPr id="5" name="Fußzeilenplatzhalter 4">
            <a:extLst>
              <a:ext uri="{FF2B5EF4-FFF2-40B4-BE49-F238E27FC236}">
                <a16:creationId xmlns:a16="http://schemas.microsoft.com/office/drawing/2014/main" id="{5FCDAC10-0062-4C16-B56C-4F5177E91F9B}"/>
              </a:ext>
            </a:extLst>
          </p:cNvPr>
          <p:cNvSpPr>
            <a:spLocks noGrp="1"/>
          </p:cNvSpPr>
          <p:nvPr>
            <p:ph type="ftr" sz="quarter" idx="11"/>
          </p:nvPr>
        </p:nvSpPr>
        <p:spPr>
          <a:xfrm>
            <a:off x="4842932" y="6470704"/>
            <a:ext cx="5901458" cy="274320"/>
          </a:xfrm>
        </p:spPr>
        <p:txBody>
          <a:bodyPr>
            <a:normAutofit/>
          </a:bodyPr>
          <a:lstStyle/>
          <a:p>
            <a:pPr>
              <a:spcAft>
                <a:spcPts val="600"/>
              </a:spcAft>
            </a:pPr>
            <a:r>
              <a:rPr lang="de-DE" noProof="0"/>
              <a:t>P5 – Fehlerkultur							             Alexandra Peupelmann, Christina Sygulla</a:t>
            </a:r>
          </a:p>
        </p:txBody>
      </p:sp>
      <p:pic>
        <p:nvPicPr>
          <p:cNvPr id="7" name="Forschuungslücken">
            <a:hlinkClick r:id="" action="ppaction://media"/>
            <a:extLst>
              <a:ext uri="{FF2B5EF4-FFF2-40B4-BE49-F238E27FC236}">
                <a16:creationId xmlns:a16="http://schemas.microsoft.com/office/drawing/2014/main" id="{58976AD1-96F1-44C5-B3AC-BAD1B559F2B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34949" y="5443036"/>
            <a:ext cx="609600" cy="609600"/>
          </a:xfrm>
          <a:prstGeom prst="rect">
            <a:avLst/>
          </a:prstGeom>
        </p:spPr>
      </p:pic>
    </p:spTree>
    <p:extLst>
      <p:ext uri="{BB962C8B-B14F-4D97-AF65-F5344CB8AC3E}">
        <p14:creationId xmlns:p14="http://schemas.microsoft.com/office/powerpoint/2010/main" val="4085071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7982"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remove" display="0">
                  <p:stCondLst>
                    <p:cond delay="indefinite"/>
                  </p:stCondLst>
                  <p:endCondLst>
                    <p:cond evt="onStopAudio" delay="0">
                      <p:tgtEl>
                        <p:sldTgt/>
                      </p:tgtEl>
                    </p:cond>
                  </p:endCondLst>
                </p:cTn>
                <p:tgtEl>
                  <p:spTgt spid="7"/>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1E7C082-5B81-400A-A1DE-7CA9F26ED8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45720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2" name="Straight Connector 11">
            <a:extLst>
              <a:ext uri="{FF2B5EF4-FFF2-40B4-BE49-F238E27FC236}">
                <a16:creationId xmlns:a16="http://schemas.microsoft.com/office/drawing/2014/main" id="{08D54232-CDE1-4B53-B430-AB82206F6B5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8386842" y="5264106"/>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useBgFill="1">
        <p:nvSpPr>
          <p:cNvPr id="14" name="Rectangle 13">
            <a:extLst>
              <a:ext uri="{FF2B5EF4-FFF2-40B4-BE49-F238E27FC236}">
                <a16:creationId xmlns:a16="http://schemas.microsoft.com/office/drawing/2014/main" id="{4C0648FB-4388-443C-8D4E-4A9FF03360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A8D762E-DA8D-419A-BA44-68B93D3D92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5720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el 1">
            <a:extLst>
              <a:ext uri="{FF2B5EF4-FFF2-40B4-BE49-F238E27FC236}">
                <a16:creationId xmlns:a16="http://schemas.microsoft.com/office/drawing/2014/main" id="{5522CFBF-2A67-43D2-A2BE-4CAF2BFA35FD}"/>
              </a:ext>
            </a:extLst>
          </p:cNvPr>
          <p:cNvSpPr>
            <a:spLocks noGrp="1"/>
          </p:cNvSpPr>
          <p:nvPr>
            <p:ph type="title"/>
          </p:nvPr>
        </p:nvSpPr>
        <p:spPr>
          <a:xfrm>
            <a:off x="1286933" y="977048"/>
            <a:ext cx="9618133" cy="2960980"/>
          </a:xfrm>
        </p:spPr>
        <p:txBody>
          <a:bodyPr vert="horz" lIns="91440" tIns="45720" rIns="91440" bIns="45720" rtlCol="0" anchor="b">
            <a:normAutofit/>
          </a:bodyPr>
          <a:lstStyle/>
          <a:p>
            <a:pPr algn="l"/>
            <a:r>
              <a:rPr lang="en-US" sz="6600" dirty="0" err="1">
                <a:solidFill>
                  <a:srgbClr val="FFFFFF"/>
                </a:solidFill>
              </a:rPr>
              <a:t>Abschluss</a:t>
            </a:r>
            <a:endParaRPr lang="en-US" sz="6600" dirty="0">
              <a:solidFill>
                <a:srgbClr val="FFFFFF"/>
              </a:solidFill>
            </a:endParaRPr>
          </a:p>
        </p:txBody>
      </p:sp>
      <p:sp>
        <p:nvSpPr>
          <p:cNvPr id="4" name="Datumsplatzhalter 3">
            <a:extLst>
              <a:ext uri="{FF2B5EF4-FFF2-40B4-BE49-F238E27FC236}">
                <a16:creationId xmlns:a16="http://schemas.microsoft.com/office/drawing/2014/main" id="{1ED1CD5F-B062-4382-8CA7-9EB43007CB19}"/>
              </a:ext>
            </a:extLst>
          </p:cNvPr>
          <p:cNvSpPr>
            <a:spLocks noGrp="1"/>
          </p:cNvSpPr>
          <p:nvPr>
            <p:ph type="dt" sz="half" idx="10"/>
          </p:nvPr>
        </p:nvSpPr>
        <p:spPr>
          <a:xfrm>
            <a:off x="1024128" y="6470704"/>
            <a:ext cx="2154142" cy="274320"/>
          </a:xfrm>
        </p:spPr>
        <p:txBody>
          <a:bodyPr vert="horz" lIns="91440" tIns="45720" rIns="91440" bIns="45720" rtlCol="0" anchor="ctr">
            <a:normAutofit/>
          </a:bodyPr>
          <a:lstStyle/>
          <a:p>
            <a:pPr>
              <a:spcAft>
                <a:spcPts val="600"/>
              </a:spcAft>
            </a:pPr>
            <a:r>
              <a:rPr lang="en-US"/>
              <a:t>Sommersemester 2020</a:t>
            </a:r>
          </a:p>
        </p:txBody>
      </p:sp>
      <p:sp>
        <p:nvSpPr>
          <p:cNvPr id="5" name="Fußzeilenplatzhalter 4">
            <a:extLst>
              <a:ext uri="{FF2B5EF4-FFF2-40B4-BE49-F238E27FC236}">
                <a16:creationId xmlns:a16="http://schemas.microsoft.com/office/drawing/2014/main" id="{4E41DF16-03B3-44B2-B76D-C237EE3FF257}"/>
              </a:ext>
            </a:extLst>
          </p:cNvPr>
          <p:cNvSpPr>
            <a:spLocks noGrp="1"/>
          </p:cNvSpPr>
          <p:nvPr>
            <p:ph type="ftr" sz="quarter" idx="11"/>
          </p:nvPr>
        </p:nvSpPr>
        <p:spPr>
          <a:xfrm>
            <a:off x="4842932" y="6470704"/>
            <a:ext cx="5901458" cy="274320"/>
          </a:xfrm>
        </p:spPr>
        <p:txBody>
          <a:bodyPr vert="horz" lIns="91440" tIns="45720" rIns="91440" bIns="45720" rtlCol="0" anchor="ctr">
            <a:normAutofit/>
          </a:bodyPr>
          <a:lstStyle/>
          <a:p>
            <a:pPr>
              <a:spcAft>
                <a:spcPts val="600"/>
              </a:spcAft>
            </a:pPr>
            <a:r>
              <a:rPr lang="en-US" kern="1200" cap="all" baseline="0" dirty="0">
                <a:solidFill>
                  <a:schemeClr val="tx1">
                    <a:lumMod val="90000"/>
                    <a:lumOff val="10000"/>
                  </a:schemeClr>
                </a:solidFill>
                <a:latin typeface="+mj-lt"/>
                <a:ea typeface="+mn-ea"/>
                <a:cs typeface="+mn-cs"/>
              </a:rPr>
              <a:t>P5 – Fehlerkultur                    Alexandra Peupelmann, Christina Sygulla</a:t>
            </a:r>
          </a:p>
        </p:txBody>
      </p:sp>
    </p:spTree>
    <p:extLst>
      <p:ext uri="{BB962C8B-B14F-4D97-AF65-F5344CB8AC3E}">
        <p14:creationId xmlns:p14="http://schemas.microsoft.com/office/powerpoint/2010/main" val="27421058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B2A1016-34C3-4BE4-94F4-F4215EA18E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4BBFA14D-8E4F-42D4-B5A0-9588A6A454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5" y="321731"/>
            <a:ext cx="11551187" cy="6214535"/>
          </a:xfrm>
          <a:prstGeom prst="rect">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B7221EA3-9E0F-45B0-B3B2-2F00C8F2058A}"/>
              </a:ext>
            </a:extLst>
          </p:cNvPr>
          <p:cNvSpPr>
            <a:spLocks noGrp="1"/>
          </p:cNvSpPr>
          <p:nvPr>
            <p:ph type="title"/>
          </p:nvPr>
        </p:nvSpPr>
        <p:spPr>
          <a:xfrm>
            <a:off x="1024129" y="585216"/>
            <a:ext cx="10329671" cy="1499616"/>
          </a:xfrm>
        </p:spPr>
        <p:txBody>
          <a:bodyPr>
            <a:normAutofit/>
          </a:bodyPr>
          <a:lstStyle/>
          <a:p>
            <a:r>
              <a:rPr lang="de-DE" dirty="0">
                <a:solidFill>
                  <a:srgbClr val="FFFFFF"/>
                </a:solidFill>
              </a:rPr>
              <a:t>Mehrwert vom P5-Projekt Fehlerkultur</a:t>
            </a:r>
          </a:p>
        </p:txBody>
      </p:sp>
      <p:cxnSp>
        <p:nvCxnSpPr>
          <p:cNvPr id="14" name="Straight Connector 13">
            <a:extLst>
              <a:ext uri="{FF2B5EF4-FFF2-40B4-BE49-F238E27FC236}">
                <a16:creationId xmlns:a16="http://schemas.microsoft.com/office/drawing/2014/main" id="{610B2B88-1A1B-486B-9366-918FE2E71D4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3" name="Inhaltsplatzhalter 2">
            <a:extLst>
              <a:ext uri="{FF2B5EF4-FFF2-40B4-BE49-F238E27FC236}">
                <a16:creationId xmlns:a16="http://schemas.microsoft.com/office/drawing/2014/main" id="{616440CF-7BD7-4859-A51C-CF564784D55B}"/>
              </a:ext>
            </a:extLst>
          </p:cNvPr>
          <p:cNvSpPr>
            <a:spLocks noGrp="1"/>
          </p:cNvSpPr>
          <p:nvPr>
            <p:ph idx="1"/>
          </p:nvPr>
        </p:nvSpPr>
        <p:spPr>
          <a:xfrm>
            <a:off x="1024129" y="2286000"/>
            <a:ext cx="10329671" cy="3862971"/>
          </a:xfrm>
        </p:spPr>
        <p:txBody>
          <a:bodyPr>
            <a:normAutofit/>
          </a:bodyPr>
          <a:lstStyle/>
          <a:p>
            <a:pPr marL="0" indent="0" algn="ctr">
              <a:buNone/>
            </a:pPr>
            <a:r>
              <a:rPr lang="de-DE" b="1" dirty="0"/>
              <a:t>Status quo zum Umgang mit Fehlern innerhalb des Bereichs und dem Studiengang</a:t>
            </a:r>
          </a:p>
          <a:p>
            <a:pPr marL="0" indent="0" algn="ctr">
              <a:buNone/>
            </a:pPr>
            <a:endParaRPr lang="de-DE" b="1" dirty="0"/>
          </a:p>
          <a:p>
            <a:pPr>
              <a:buFont typeface="Arial" panose="020B0604020202020204" pitchFamily="34" charset="0"/>
              <a:buChar char="•"/>
            </a:pPr>
            <a:r>
              <a:rPr lang="de-DE" dirty="0"/>
              <a:t>Fehler-Mindset als Reflexionstool für individuelle und strukturelle Gegebenheiten</a:t>
            </a:r>
          </a:p>
          <a:p>
            <a:pPr>
              <a:buFont typeface="Arial" panose="020B0604020202020204" pitchFamily="34" charset="0"/>
              <a:buChar char="•"/>
            </a:pPr>
            <a:r>
              <a:rPr lang="de-DE" dirty="0"/>
              <a:t>Konnotation des Fehler-Begriffs</a:t>
            </a:r>
          </a:p>
          <a:p>
            <a:pPr>
              <a:buFont typeface="Arial" panose="020B0604020202020204" pitchFamily="34" charset="0"/>
              <a:buChar char="•"/>
            </a:pPr>
            <a:r>
              <a:rPr lang="de-DE" dirty="0"/>
              <a:t>Einflüsse auf die Kommunikation von Fehlern</a:t>
            </a:r>
          </a:p>
          <a:p>
            <a:pPr>
              <a:buFont typeface="Arial" panose="020B0604020202020204" pitchFamily="34" charset="0"/>
              <a:buChar char="•"/>
            </a:pPr>
            <a:r>
              <a:rPr lang="de-DE" dirty="0"/>
              <a:t>Kommunikationskanäle</a:t>
            </a:r>
          </a:p>
          <a:p>
            <a:pPr>
              <a:buFont typeface="Arial" panose="020B0604020202020204" pitchFamily="34" charset="0"/>
              <a:buChar char="•"/>
            </a:pPr>
            <a:r>
              <a:rPr lang="de-DE" dirty="0"/>
              <a:t>Aufzeigen von Wünschen zum Umgang mit Fehlern</a:t>
            </a:r>
          </a:p>
          <a:p>
            <a:pPr>
              <a:buFont typeface="Arial" panose="020B0604020202020204" pitchFamily="34" charset="0"/>
              <a:buChar char="•"/>
            </a:pPr>
            <a:r>
              <a:rPr lang="de-DE" dirty="0"/>
              <a:t>Potenziale zur Verbesserung </a:t>
            </a:r>
          </a:p>
          <a:p>
            <a:pPr>
              <a:buFont typeface="Arial" panose="020B0604020202020204" pitchFamily="34" charset="0"/>
              <a:buChar char="•"/>
            </a:pPr>
            <a:endParaRPr lang="de-DE" dirty="0"/>
          </a:p>
        </p:txBody>
      </p:sp>
      <p:sp>
        <p:nvSpPr>
          <p:cNvPr id="4" name="Datumsplatzhalter 3">
            <a:extLst>
              <a:ext uri="{FF2B5EF4-FFF2-40B4-BE49-F238E27FC236}">
                <a16:creationId xmlns:a16="http://schemas.microsoft.com/office/drawing/2014/main" id="{9FE6FD26-EA81-4DA4-8133-DF59BD803759}"/>
              </a:ext>
            </a:extLst>
          </p:cNvPr>
          <p:cNvSpPr>
            <a:spLocks noGrp="1"/>
          </p:cNvSpPr>
          <p:nvPr>
            <p:ph type="dt" sz="half" idx="10"/>
          </p:nvPr>
        </p:nvSpPr>
        <p:spPr>
          <a:xfrm>
            <a:off x="1024129" y="6536693"/>
            <a:ext cx="2154143" cy="274320"/>
          </a:xfrm>
        </p:spPr>
        <p:txBody>
          <a:bodyPr>
            <a:normAutofit/>
          </a:bodyPr>
          <a:lstStyle/>
          <a:p>
            <a:pPr>
              <a:spcAft>
                <a:spcPts val="600"/>
              </a:spcAft>
            </a:pPr>
            <a:r>
              <a:rPr lang="de-DE">
                <a:solidFill>
                  <a:schemeClr val="accent2"/>
                </a:solidFill>
              </a:rPr>
              <a:t>Sommersemester 2020</a:t>
            </a:r>
            <a:endParaRPr lang="en-US">
              <a:solidFill>
                <a:schemeClr val="accent2"/>
              </a:solidFill>
            </a:endParaRPr>
          </a:p>
        </p:txBody>
      </p:sp>
      <p:sp>
        <p:nvSpPr>
          <p:cNvPr id="5" name="Fußzeilenplatzhalter 4">
            <a:extLst>
              <a:ext uri="{FF2B5EF4-FFF2-40B4-BE49-F238E27FC236}">
                <a16:creationId xmlns:a16="http://schemas.microsoft.com/office/drawing/2014/main" id="{4D9CAB6D-85F0-48E1-9B87-0CC199E237E1}"/>
              </a:ext>
            </a:extLst>
          </p:cNvPr>
          <p:cNvSpPr>
            <a:spLocks noGrp="1"/>
          </p:cNvSpPr>
          <p:nvPr>
            <p:ph type="ftr" sz="quarter" idx="11"/>
          </p:nvPr>
        </p:nvSpPr>
        <p:spPr>
          <a:xfrm>
            <a:off x="5626825" y="6536693"/>
            <a:ext cx="5117566" cy="274320"/>
          </a:xfrm>
        </p:spPr>
        <p:txBody>
          <a:bodyPr>
            <a:normAutofit/>
          </a:bodyPr>
          <a:lstStyle/>
          <a:p>
            <a:pPr>
              <a:lnSpc>
                <a:spcPct val="90000"/>
              </a:lnSpc>
              <a:spcAft>
                <a:spcPts val="600"/>
              </a:spcAft>
            </a:pPr>
            <a:r>
              <a:rPr lang="de-DE" sz="600" noProof="0">
                <a:solidFill>
                  <a:schemeClr val="accent2"/>
                </a:solidFill>
              </a:rPr>
              <a:t>P5 – Fehlerkultur							             Alexandra Peupelmann, Christina Sygulla</a:t>
            </a:r>
          </a:p>
        </p:txBody>
      </p:sp>
      <p:pic>
        <p:nvPicPr>
          <p:cNvPr id="6" name="Mehrwert">
            <a:hlinkClick r:id="" action="ppaction://media"/>
            <a:extLst>
              <a:ext uri="{FF2B5EF4-FFF2-40B4-BE49-F238E27FC236}">
                <a16:creationId xmlns:a16="http://schemas.microsoft.com/office/drawing/2014/main" id="{BCE9B52C-5FC8-47B1-831F-F23A65B6773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558271" y="5539371"/>
            <a:ext cx="609600" cy="609600"/>
          </a:xfrm>
          <a:prstGeom prst="rect">
            <a:avLst/>
          </a:prstGeom>
        </p:spPr>
      </p:pic>
    </p:spTree>
    <p:extLst>
      <p:ext uri="{BB962C8B-B14F-4D97-AF65-F5344CB8AC3E}">
        <p14:creationId xmlns:p14="http://schemas.microsoft.com/office/powerpoint/2010/main" val="203005881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157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remove" display="0">
                  <p:stCondLst>
                    <p:cond delay="indefinite"/>
                  </p:stCondLst>
                  <p:endCondLst>
                    <p:cond evt="onStopAudio" delay="0">
                      <p:tgtEl>
                        <p:sldTgt/>
                      </p:tgtEl>
                    </p:cond>
                  </p:endCondLst>
                </p:cTn>
                <p:tgtEl>
                  <p:spTgt spid="6"/>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39E4C68A-A4A9-48A4-9FF2-D2896B1EA0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E2B9AEA5-52CB-49A6-AF8A-33502F291B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65429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26032A12-360B-4C80-8929-190B1588727C}"/>
              </a:ext>
            </a:extLst>
          </p:cNvPr>
          <p:cNvSpPr>
            <a:spLocks noGrp="1"/>
          </p:cNvSpPr>
          <p:nvPr>
            <p:ph type="title"/>
          </p:nvPr>
        </p:nvSpPr>
        <p:spPr>
          <a:xfrm>
            <a:off x="964788" y="804333"/>
            <a:ext cx="3302412" cy="5249334"/>
          </a:xfrm>
        </p:spPr>
        <p:txBody>
          <a:bodyPr>
            <a:normAutofit/>
          </a:bodyPr>
          <a:lstStyle/>
          <a:p>
            <a:pPr algn="r"/>
            <a:r>
              <a:rPr lang="de-DE">
                <a:solidFill>
                  <a:srgbClr val="FFFFFF"/>
                </a:solidFill>
              </a:rPr>
              <a:t>Wie geht es weiter?</a:t>
            </a:r>
          </a:p>
        </p:txBody>
      </p:sp>
      <p:sp>
        <p:nvSpPr>
          <p:cNvPr id="3" name="Inhaltsplatzhalter 2">
            <a:extLst>
              <a:ext uri="{FF2B5EF4-FFF2-40B4-BE49-F238E27FC236}">
                <a16:creationId xmlns:a16="http://schemas.microsoft.com/office/drawing/2014/main" id="{75AD4A8B-6A74-4328-A2B5-0CCA34646AFA}"/>
              </a:ext>
            </a:extLst>
          </p:cNvPr>
          <p:cNvSpPr>
            <a:spLocks noGrp="1"/>
          </p:cNvSpPr>
          <p:nvPr>
            <p:ph idx="1"/>
          </p:nvPr>
        </p:nvSpPr>
        <p:spPr>
          <a:xfrm>
            <a:off x="5109882" y="804333"/>
            <a:ext cx="6147169" cy="5249334"/>
          </a:xfrm>
        </p:spPr>
        <p:txBody>
          <a:bodyPr anchor="ctr">
            <a:normAutofit/>
          </a:bodyPr>
          <a:lstStyle/>
          <a:p>
            <a:pPr>
              <a:buFont typeface="Arial" panose="020B0604020202020204" pitchFamily="34" charset="0"/>
              <a:buChar char="•"/>
            </a:pPr>
            <a:r>
              <a:rPr lang="de-DE" dirty="0"/>
              <a:t>Übernahme der Workshops mit IPK-Studierenden durch idea – geplant: Workshops zu Beginn des Studiums</a:t>
            </a:r>
          </a:p>
          <a:p>
            <a:pPr>
              <a:buFont typeface="Arial" panose="020B0604020202020204" pitchFamily="34" charset="0"/>
              <a:buChar char="•"/>
            </a:pPr>
            <a:endParaRPr lang="de-DE" dirty="0"/>
          </a:p>
          <a:p>
            <a:pPr>
              <a:buFont typeface="Arial" panose="020B0604020202020204" pitchFamily="34" charset="0"/>
              <a:buChar char="•"/>
            </a:pPr>
            <a:r>
              <a:rPr lang="de-DE" dirty="0"/>
              <a:t>Detaillierter P5-Bericht zur problemlosen Projektweiterführung </a:t>
            </a:r>
          </a:p>
        </p:txBody>
      </p:sp>
      <p:sp>
        <p:nvSpPr>
          <p:cNvPr id="4" name="Datumsplatzhalter 3">
            <a:extLst>
              <a:ext uri="{FF2B5EF4-FFF2-40B4-BE49-F238E27FC236}">
                <a16:creationId xmlns:a16="http://schemas.microsoft.com/office/drawing/2014/main" id="{0EB20EC1-D258-46D8-844D-E811035A75E4}"/>
              </a:ext>
            </a:extLst>
          </p:cNvPr>
          <p:cNvSpPr>
            <a:spLocks noGrp="1"/>
          </p:cNvSpPr>
          <p:nvPr>
            <p:ph type="dt" sz="half" idx="10"/>
          </p:nvPr>
        </p:nvSpPr>
        <p:spPr>
          <a:xfrm>
            <a:off x="1024128" y="6470704"/>
            <a:ext cx="2154142" cy="274320"/>
          </a:xfrm>
        </p:spPr>
        <p:txBody>
          <a:bodyPr>
            <a:normAutofit/>
          </a:bodyPr>
          <a:lstStyle/>
          <a:p>
            <a:pPr>
              <a:spcAft>
                <a:spcPts val="600"/>
              </a:spcAft>
            </a:pPr>
            <a:r>
              <a:rPr lang="de-DE">
                <a:solidFill>
                  <a:srgbClr val="FFFFFF"/>
                </a:solidFill>
              </a:rPr>
              <a:t>Sommersemester 2020</a:t>
            </a:r>
            <a:endParaRPr lang="en-US">
              <a:solidFill>
                <a:srgbClr val="FFFFFF"/>
              </a:solidFill>
            </a:endParaRPr>
          </a:p>
        </p:txBody>
      </p:sp>
      <p:sp>
        <p:nvSpPr>
          <p:cNvPr id="5" name="Fußzeilenplatzhalter 4">
            <a:extLst>
              <a:ext uri="{FF2B5EF4-FFF2-40B4-BE49-F238E27FC236}">
                <a16:creationId xmlns:a16="http://schemas.microsoft.com/office/drawing/2014/main" id="{5FCDAC10-0062-4C16-B56C-4F5177E91F9B}"/>
              </a:ext>
            </a:extLst>
          </p:cNvPr>
          <p:cNvSpPr>
            <a:spLocks noGrp="1"/>
          </p:cNvSpPr>
          <p:nvPr>
            <p:ph type="ftr" sz="quarter" idx="11"/>
          </p:nvPr>
        </p:nvSpPr>
        <p:spPr>
          <a:xfrm>
            <a:off x="4842932" y="6470704"/>
            <a:ext cx="5901458" cy="274320"/>
          </a:xfrm>
        </p:spPr>
        <p:txBody>
          <a:bodyPr>
            <a:normAutofit/>
          </a:bodyPr>
          <a:lstStyle/>
          <a:p>
            <a:pPr>
              <a:spcAft>
                <a:spcPts val="600"/>
              </a:spcAft>
            </a:pPr>
            <a:r>
              <a:rPr lang="de-DE" noProof="0"/>
              <a:t>P5 – Fehlerkultur							             Alexandra Peupelmann, Christina Sygulla</a:t>
            </a:r>
          </a:p>
        </p:txBody>
      </p:sp>
      <p:pic>
        <p:nvPicPr>
          <p:cNvPr id="7" name="Weiter">
            <a:hlinkClick r:id="" action="ppaction://media"/>
            <a:extLst>
              <a:ext uri="{FF2B5EF4-FFF2-40B4-BE49-F238E27FC236}">
                <a16:creationId xmlns:a16="http://schemas.microsoft.com/office/drawing/2014/main" id="{E49D942B-C7AD-47B0-A796-0748024BEB5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191940" y="5347786"/>
            <a:ext cx="609600" cy="609600"/>
          </a:xfrm>
          <a:prstGeom prst="rect">
            <a:avLst/>
          </a:prstGeom>
        </p:spPr>
      </p:pic>
    </p:spTree>
    <p:extLst>
      <p:ext uri="{BB962C8B-B14F-4D97-AF65-F5344CB8AC3E}">
        <p14:creationId xmlns:p14="http://schemas.microsoft.com/office/powerpoint/2010/main" val="116364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3158"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remove" display="0">
                  <p:stCondLst>
                    <p:cond delay="indefinite"/>
                  </p:stCondLst>
                  <p:endCondLst>
                    <p:cond evt="onStopAudio" delay="0">
                      <p:tgtEl>
                        <p:sldTgt/>
                      </p:tgtEl>
                    </p:cond>
                  </p:endCondLst>
                </p:cTn>
                <p:tgtEl>
                  <p:spTgt spid="7"/>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82B009-9F02-48D6-91B9-8D9B5A0A5AF0}"/>
              </a:ext>
            </a:extLst>
          </p:cNvPr>
          <p:cNvSpPr>
            <a:spLocks noGrp="1"/>
          </p:cNvSpPr>
          <p:nvPr>
            <p:ph type="title"/>
          </p:nvPr>
        </p:nvSpPr>
        <p:spPr>
          <a:xfrm>
            <a:off x="1024128" y="585216"/>
            <a:ext cx="6066818" cy="1499616"/>
          </a:xfrm>
        </p:spPr>
        <p:txBody>
          <a:bodyPr>
            <a:normAutofit/>
          </a:bodyPr>
          <a:lstStyle/>
          <a:p>
            <a:r>
              <a:rPr lang="de-DE"/>
              <a:t>Definition Fehler</a:t>
            </a:r>
          </a:p>
        </p:txBody>
      </p:sp>
      <p:sp>
        <p:nvSpPr>
          <p:cNvPr id="3" name="Inhaltsplatzhalter 2">
            <a:extLst>
              <a:ext uri="{FF2B5EF4-FFF2-40B4-BE49-F238E27FC236}">
                <a16:creationId xmlns:a16="http://schemas.microsoft.com/office/drawing/2014/main" id="{2A72D87A-06F7-4C55-87AB-176C36A683CC}"/>
              </a:ext>
            </a:extLst>
          </p:cNvPr>
          <p:cNvSpPr>
            <a:spLocks noGrp="1"/>
          </p:cNvSpPr>
          <p:nvPr>
            <p:ph idx="1"/>
          </p:nvPr>
        </p:nvSpPr>
        <p:spPr>
          <a:xfrm>
            <a:off x="1024128" y="2286000"/>
            <a:ext cx="6066818" cy="4023360"/>
          </a:xfrm>
        </p:spPr>
        <p:txBody>
          <a:bodyPr>
            <a:normAutofit/>
          </a:bodyPr>
          <a:lstStyle/>
          <a:p>
            <a:r>
              <a:rPr lang="de-DE" sz="2400" dirty="0"/>
              <a:t>Fehler können als nicht beabsichtigtes beziehungsweise unerwünschtes Ergebnis einer Aktion definiert werden, das heißt, Fehler weichen von einem Ziel, einer Regel oder auch einer Norm ab. </a:t>
            </a:r>
            <a:br>
              <a:rPr lang="de-DE" sz="2400" dirty="0"/>
            </a:br>
            <a:endParaRPr lang="de-DE" sz="2400" dirty="0"/>
          </a:p>
          <a:p>
            <a:r>
              <a:rPr lang="de-DE" dirty="0"/>
              <a:t>(Mandl, 2017, S. 3; </a:t>
            </a:r>
            <a:r>
              <a:rPr lang="de-DE" dirty="0" err="1"/>
              <a:t>Reason</a:t>
            </a:r>
            <a:r>
              <a:rPr lang="de-DE" dirty="0"/>
              <a:t>, 1990)</a:t>
            </a:r>
          </a:p>
        </p:txBody>
      </p:sp>
      <p:sp>
        <p:nvSpPr>
          <p:cNvPr id="4" name="Datumsplatzhalter 3">
            <a:extLst>
              <a:ext uri="{FF2B5EF4-FFF2-40B4-BE49-F238E27FC236}">
                <a16:creationId xmlns:a16="http://schemas.microsoft.com/office/drawing/2014/main" id="{4638E992-D6BA-40CF-9E73-D7995BBE0A0F}"/>
              </a:ext>
            </a:extLst>
          </p:cNvPr>
          <p:cNvSpPr>
            <a:spLocks noGrp="1"/>
          </p:cNvSpPr>
          <p:nvPr>
            <p:ph type="dt" sz="half" idx="10"/>
          </p:nvPr>
        </p:nvSpPr>
        <p:spPr>
          <a:xfrm>
            <a:off x="1024129" y="6470704"/>
            <a:ext cx="1828800" cy="274320"/>
          </a:xfrm>
        </p:spPr>
        <p:txBody>
          <a:bodyPr>
            <a:normAutofit/>
          </a:bodyPr>
          <a:lstStyle/>
          <a:p>
            <a:pPr>
              <a:spcAft>
                <a:spcPts val="600"/>
              </a:spcAft>
            </a:pPr>
            <a:r>
              <a:rPr lang="de-DE"/>
              <a:t>Sommersemester 2020</a:t>
            </a:r>
            <a:endParaRPr lang="en-US"/>
          </a:p>
        </p:txBody>
      </p:sp>
      <p:sp>
        <p:nvSpPr>
          <p:cNvPr id="5" name="Fußzeilenplatzhalter 4">
            <a:extLst>
              <a:ext uri="{FF2B5EF4-FFF2-40B4-BE49-F238E27FC236}">
                <a16:creationId xmlns:a16="http://schemas.microsoft.com/office/drawing/2014/main" id="{67720852-469D-45FD-B346-92DFEF281268}"/>
              </a:ext>
            </a:extLst>
          </p:cNvPr>
          <p:cNvSpPr>
            <a:spLocks noGrp="1"/>
          </p:cNvSpPr>
          <p:nvPr>
            <p:ph type="ftr" sz="quarter" idx="11"/>
          </p:nvPr>
        </p:nvSpPr>
        <p:spPr>
          <a:xfrm>
            <a:off x="3215148" y="6470704"/>
            <a:ext cx="3875798" cy="274320"/>
          </a:xfrm>
        </p:spPr>
        <p:txBody>
          <a:bodyPr>
            <a:normAutofit/>
          </a:bodyPr>
          <a:lstStyle/>
          <a:p>
            <a:pPr>
              <a:lnSpc>
                <a:spcPct val="90000"/>
              </a:lnSpc>
              <a:spcAft>
                <a:spcPts val="600"/>
              </a:spcAft>
            </a:pPr>
            <a:r>
              <a:rPr lang="de-DE" sz="600" noProof="0"/>
              <a:t>P5 – Fehlerkultur							             Alexandra Peupelmann, Christina Sygulla</a:t>
            </a:r>
          </a:p>
        </p:txBody>
      </p:sp>
      <p:pic>
        <p:nvPicPr>
          <p:cNvPr id="21" name="Picture 18" descr="Ein Bild, das sitzend, Tisch, Mann, Raum enthält.&#10;&#10;Automatisch generierte Beschreibung">
            <a:extLst>
              <a:ext uri="{FF2B5EF4-FFF2-40B4-BE49-F238E27FC236}">
                <a16:creationId xmlns:a16="http://schemas.microsoft.com/office/drawing/2014/main" id="{E2F89EF0-7900-4999-A3DF-17377B87B14D}"/>
              </a:ext>
            </a:extLst>
          </p:cNvPr>
          <p:cNvPicPr>
            <a:picLocks noChangeAspect="1"/>
          </p:cNvPicPr>
          <p:nvPr/>
        </p:nvPicPr>
        <p:blipFill rotWithShape="1">
          <a:blip r:embed="rId5">
            <a:duotone>
              <a:prstClr val="black"/>
              <a:schemeClr val="accent2">
                <a:tint val="45000"/>
                <a:satMod val="400000"/>
              </a:schemeClr>
            </a:duotone>
          </a:blip>
          <a:srcRect l="31088" r="18171"/>
          <a:stretch/>
        </p:blipFill>
        <p:spPr>
          <a:xfrm>
            <a:off x="7552266" y="10"/>
            <a:ext cx="4639733" cy="6857990"/>
          </a:xfrm>
          <a:prstGeom prst="rect">
            <a:avLst/>
          </a:prstGeom>
        </p:spPr>
      </p:pic>
      <p:pic>
        <p:nvPicPr>
          <p:cNvPr id="6" name="Definition">
            <a:hlinkClick r:id="" action="ppaction://media"/>
            <a:extLst>
              <a:ext uri="{FF2B5EF4-FFF2-40B4-BE49-F238E27FC236}">
                <a16:creationId xmlns:a16="http://schemas.microsoft.com/office/drawing/2014/main" id="{4B84360A-32CB-47C3-BBB0-EAA5DEFBFE5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24128" y="5699760"/>
            <a:ext cx="609600" cy="609600"/>
          </a:xfrm>
          <a:prstGeom prst="rect">
            <a:avLst/>
          </a:prstGeom>
        </p:spPr>
      </p:pic>
    </p:spTree>
    <p:extLst>
      <p:ext uri="{BB962C8B-B14F-4D97-AF65-F5344CB8AC3E}">
        <p14:creationId xmlns:p14="http://schemas.microsoft.com/office/powerpoint/2010/main" val="2195842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9883"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remove" display="0">
                  <p:stCondLst>
                    <p:cond delay="indefinite"/>
                  </p:stCondLst>
                  <p:endCondLst>
                    <p:cond evt="onStopAudio" delay="0">
                      <p:tgtEl>
                        <p:sldTgt/>
                      </p:tgtEl>
                    </p:cond>
                  </p:endCondLst>
                </p:cTn>
                <p:tgtEl>
                  <p:spTgt spid="6"/>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B934037-C804-450F-B88F-09F6DF620326}"/>
              </a:ext>
            </a:extLst>
          </p:cNvPr>
          <p:cNvSpPr>
            <a:spLocks noGrp="1"/>
          </p:cNvSpPr>
          <p:nvPr>
            <p:ph type="title"/>
          </p:nvPr>
        </p:nvSpPr>
        <p:spPr>
          <a:xfrm>
            <a:off x="1024128" y="585216"/>
            <a:ext cx="9720072" cy="1499616"/>
          </a:xfrm>
        </p:spPr>
        <p:txBody>
          <a:bodyPr>
            <a:normAutofit/>
          </a:bodyPr>
          <a:lstStyle/>
          <a:p>
            <a:r>
              <a:rPr lang="de-DE" dirty="0"/>
              <a:t>Bei weiterem Interesse</a:t>
            </a:r>
          </a:p>
        </p:txBody>
      </p:sp>
      <p:sp>
        <p:nvSpPr>
          <p:cNvPr id="4" name="Datumsplatzhalter 3">
            <a:extLst>
              <a:ext uri="{FF2B5EF4-FFF2-40B4-BE49-F238E27FC236}">
                <a16:creationId xmlns:a16="http://schemas.microsoft.com/office/drawing/2014/main" id="{9D36B51C-EE44-4A62-91A5-D1AA497DA923}"/>
              </a:ext>
            </a:extLst>
          </p:cNvPr>
          <p:cNvSpPr>
            <a:spLocks noGrp="1"/>
          </p:cNvSpPr>
          <p:nvPr>
            <p:ph type="dt" sz="half" idx="10"/>
          </p:nvPr>
        </p:nvSpPr>
        <p:spPr>
          <a:xfrm>
            <a:off x="1024128" y="6470704"/>
            <a:ext cx="2154142" cy="274320"/>
          </a:xfrm>
        </p:spPr>
        <p:txBody>
          <a:bodyPr>
            <a:normAutofit/>
          </a:bodyPr>
          <a:lstStyle/>
          <a:p>
            <a:pPr>
              <a:spcAft>
                <a:spcPts val="600"/>
              </a:spcAft>
            </a:pPr>
            <a:r>
              <a:rPr lang="de-DE"/>
              <a:t>Sommersemester 2020</a:t>
            </a:r>
            <a:endParaRPr lang="en-US"/>
          </a:p>
        </p:txBody>
      </p:sp>
      <p:sp>
        <p:nvSpPr>
          <p:cNvPr id="5" name="Fußzeilenplatzhalter 4">
            <a:extLst>
              <a:ext uri="{FF2B5EF4-FFF2-40B4-BE49-F238E27FC236}">
                <a16:creationId xmlns:a16="http://schemas.microsoft.com/office/drawing/2014/main" id="{15FA136A-601C-4E0F-BD56-FF6F0887C1D0}"/>
              </a:ext>
            </a:extLst>
          </p:cNvPr>
          <p:cNvSpPr>
            <a:spLocks noGrp="1"/>
          </p:cNvSpPr>
          <p:nvPr>
            <p:ph type="ftr" sz="quarter" idx="11"/>
          </p:nvPr>
        </p:nvSpPr>
        <p:spPr>
          <a:xfrm>
            <a:off x="4842932" y="6470704"/>
            <a:ext cx="5901458" cy="274320"/>
          </a:xfrm>
        </p:spPr>
        <p:txBody>
          <a:bodyPr>
            <a:normAutofit/>
          </a:bodyPr>
          <a:lstStyle/>
          <a:p>
            <a:pPr>
              <a:spcAft>
                <a:spcPts val="600"/>
              </a:spcAft>
            </a:pPr>
            <a:r>
              <a:rPr lang="de-DE" noProof="0"/>
              <a:t>P5 – Fehlerkultur							             Alexandra Peupelmann, Christina Sygulla</a:t>
            </a:r>
          </a:p>
        </p:txBody>
      </p:sp>
      <p:graphicFrame>
        <p:nvGraphicFramePr>
          <p:cNvPr id="7" name="Inhaltsplatzhalter 2">
            <a:extLst>
              <a:ext uri="{FF2B5EF4-FFF2-40B4-BE49-F238E27FC236}">
                <a16:creationId xmlns:a16="http://schemas.microsoft.com/office/drawing/2014/main" id="{77DB8CF6-BA89-4B96-8D15-B95AD81600AC}"/>
              </a:ext>
            </a:extLst>
          </p:cNvPr>
          <p:cNvGraphicFramePr>
            <a:graphicFrameLocks noGrp="1"/>
          </p:cNvGraphicFramePr>
          <p:nvPr>
            <p:ph idx="1"/>
            <p:extLst>
              <p:ext uri="{D42A27DB-BD31-4B8C-83A1-F6EECF244321}">
                <p14:modId xmlns:p14="http://schemas.microsoft.com/office/powerpoint/2010/main" val="3246244306"/>
              </p:ext>
            </p:extLst>
          </p:nvPr>
        </p:nvGraphicFramePr>
        <p:xfrm>
          <a:off x="1023938" y="2286000"/>
          <a:ext cx="9720262" cy="402272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6" name="Interesse">
            <a:hlinkClick r:id="" action="ppaction://media"/>
            <a:extLst>
              <a:ext uri="{FF2B5EF4-FFF2-40B4-BE49-F238E27FC236}">
                <a16:creationId xmlns:a16="http://schemas.microsoft.com/office/drawing/2014/main" id="{2D41AB5D-5C6E-40BB-A22E-6A306BCA8097}"/>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0134600" y="1030224"/>
            <a:ext cx="609600" cy="609600"/>
          </a:xfrm>
          <a:prstGeom prst="rect">
            <a:avLst/>
          </a:prstGeom>
        </p:spPr>
      </p:pic>
    </p:spTree>
    <p:extLst>
      <p:ext uri="{BB962C8B-B14F-4D97-AF65-F5344CB8AC3E}">
        <p14:creationId xmlns:p14="http://schemas.microsoft.com/office/powerpoint/2010/main" val="950266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879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remove" display="0">
                  <p:stCondLst>
                    <p:cond delay="indefinite"/>
                  </p:stCondLst>
                  <p:endCondLst>
                    <p:cond evt="onStopAudio" delay="0">
                      <p:tgtEl>
                        <p:sldTgt/>
                      </p:tgtEl>
                    </p:cond>
                  </p:endCondLst>
                </p:cTn>
                <p:tgtEl>
                  <p:spTgt spid="6"/>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2E66ADE-4095-483E-B4B6-964E671A8A1D}"/>
              </a:ext>
            </a:extLst>
          </p:cNvPr>
          <p:cNvSpPr>
            <a:spLocks noGrp="1"/>
          </p:cNvSpPr>
          <p:nvPr>
            <p:ph type="title"/>
          </p:nvPr>
        </p:nvSpPr>
        <p:spPr/>
        <p:txBody>
          <a:bodyPr/>
          <a:lstStyle/>
          <a:p>
            <a:r>
              <a:rPr lang="de-DE" dirty="0"/>
              <a:t>Literatur</a:t>
            </a:r>
          </a:p>
        </p:txBody>
      </p:sp>
      <p:sp>
        <p:nvSpPr>
          <p:cNvPr id="3" name="Inhaltsplatzhalter 2">
            <a:extLst>
              <a:ext uri="{FF2B5EF4-FFF2-40B4-BE49-F238E27FC236}">
                <a16:creationId xmlns:a16="http://schemas.microsoft.com/office/drawing/2014/main" id="{55CC25A5-DF5D-4702-96A4-EB0C7378867F}"/>
              </a:ext>
            </a:extLst>
          </p:cNvPr>
          <p:cNvSpPr>
            <a:spLocks noGrp="1"/>
          </p:cNvSpPr>
          <p:nvPr>
            <p:ph idx="1"/>
          </p:nvPr>
        </p:nvSpPr>
        <p:spPr/>
        <p:txBody>
          <a:bodyPr>
            <a:normAutofit/>
          </a:bodyPr>
          <a:lstStyle/>
          <a:p>
            <a:pPr rtl="0">
              <a:spcBef>
                <a:spcPts val="0"/>
              </a:spcBef>
              <a:spcAft>
                <a:spcPts val="0"/>
              </a:spcAft>
            </a:pPr>
            <a:r>
              <a:rPr lang="de-DE" sz="2400" b="0" i="0" u="none" strike="noStrike" dirty="0">
                <a:solidFill>
                  <a:srgbClr val="000000"/>
                </a:solidFill>
                <a:effectLst/>
              </a:rPr>
              <a:t>Mandl, C. (2017). </a:t>
            </a:r>
            <a:r>
              <a:rPr lang="de-DE" sz="2400" b="0" i="1" u="none" strike="noStrike" dirty="0">
                <a:solidFill>
                  <a:srgbClr val="000000"/>
                </a:solidFill>
                <a:effectLst/>
              </a:rPr>
              <a:t>Vom Fehler zum Erfolg. Effektives </a:t>
            </a:r>
            <a:r>
              <a:rPr lang="de-DE" sz="2400" b="0" i="1" u="none" strike="noStrike" dirty="0" err="1">
                <a:solidFill>
                  <a:srgbClr val="000000"/>
                </a:solidFill>
                <a:effectLst/>
              </a:rPr>
              <a:t>Failure</a:t>
            </a:r>
            <a:r>
              <a:rPr lang="de-DE" sz="2400" b="0" i="1" u="none" strike="noStrike" dirty="0">
                <a:solidFill>
                  <a:srgbClr val="000000"/>
                </a:solidFill>
                <a:effectLst/>
              </a:rPr>
              <a:t> Management für Innovation und Corporate Entrepreneurship. </a:t>
            </a:r>
            <a:r>
              <a:rPr lang="de-DE" sz="2400" dirty="0">
                <a:solidFill>
                  <a:srgbClr val="000000"/>
                </a:solidFill>
              </a:rPr>
              <a:t>Wiesbaden: </a:t>
            </a:r>
            <a:r>
              <a:rPr lang="de-DE" sz="2400" b="0" i="0" u="none" strike="noStrike" dirty="0">
                <a:solidFill>
                  <a:srgbClr val="000000"/>
                </a:solidFill>
                <a:effectLst/>
              </a:rPr>
              <a:t>Springer Gabler. Abgerufen unter: DOI 10.1007/978-3-658-18261-8</a:t>
            </a:r>
            <a:endParaRPr lang="de-DE" sz="2400" b="0" dirty="0">
              <a:effectLst/>
            </a:endParaRPr>
          </a:p>
          <a:p>
            <a:br>
              <a:rPr lang="de-DE" sz="2400" dirty="0"/>
            </a:br>
            <a:r>
              <a:rPr lang="de-DE" sz="2400" dirty="0" err="1"/>
              <a:t>Reason</a:t>
            </a:r>
            <a:r>
              <a:rPr lang="de-DE" sz="2400" dirty="0"/>
              <a:t>, J. (1990). </a:t>
            </a:r>
            <a:r>
              <a:rPr lang="de-DE" sz="2400" i="1" dirty="0"/>
              <a:t>Human Error. </a:t>
            </a:r>
            <a:r>
              <a:rPr lang="de-DE" sz="2400" dirty="0"/>
              <a:t>Cambridge: Cambridge University Press. </a:t>
            </a:r>
          </a:p>
        </p:txBody>
      </p:sp>
      <p:sp>
        <p:nvSpPr>
          <p:cNvPr id="4" name="Datumsplatzhalter 3">
            <a:extLst>
              <a:ext uri="{FF2B5EF4-FFF2-40B4-BE49-F238E27FC236}">
                <a16:creationId xmlns:a16="http://schemas.microsoft.com/office/drawing/2014/main" id="{699A5DF0-4E3D-459F-85F4-774B345D71F8}"/>
              </a:ext>
            </a:extLst>
          </p:cNvPr>
          <p:cNvSpPr>
            <a:spLocks noGrp="1"/>
          </p:cNvSpPr>
          <p:nvPr>
            <p:ph type="dt" sz="half" idx="10"/>
          </p:nvPr>
        </p:nvSpPr>
        <p:spPr/>
        <p:txBody>
          <a:bodyPr/>
          <a:lstStyle/>
          <a:p>
            <a:r>
              <a:rPr lang="de-DE"/>
              <a:t>Sommersemester 2020</a:t>
            </a:r>
            <a:endParaRPr lang="en-US" dirty="0"/>
          </a:p>
        </p:txBody>
      </p:sp>
      <p:sp>
        <p:nvSpPr>
          <p:cNvPr id="5" name="Fußzeilenplatzhalter 4">
            <a:extLst>
              <a:ext uri="{FF2B5EF4-FFF2-40B4-BE49-F238E27FC236}">
                <a16:creationId xmlns:a16="http://schemas.microsoft.com/office/drawing/2014/main" id="{6BE9117D-0229-4572-9324-C25661FD7ADC}"/>
              </a:ext>
            </a:extLst>
          </p:cNvPr>
          <p:cNvSpPr>
            <a:spLocks noGrp="1"/>
          </p:cNvSpPr>
          <p:nvPr>
            <p:ph type="ftr" sz="quarter" idx="11"/>
          </p:nvPr>
        </p:nvSpPr>
        <p:spPr/>
        <p:txBody>
          <a:bodyPr/>
          <a:lstStyle/>
          <a:p>
            <a:r>
              <a:rPr lang="de-DE" noProof="0"/>
              <a:t>P5 – Fehlerkultur							             Alexandra Peupelmann, Christina Sygulla</a:t>
            </a:r>
            <a:endParaRPr lang="de-DE" noProof="0" dirty="0"/>
          </a:p>
        </p:txBody>
      </p:sp>
    </p:spTree>
    <p:extLst>
      <p:ext uri="{BB962C8B-B14F-4D97-AF65-F5344CB8AC3E}">
        <p14:creationId xmlns:p14="http://schemas.microsoft.com/office/powerpoint/2010/main" val="42657597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44E3074-BE00-4A4D-B1A4-D11AC370C772}"/>
              </a:ext>
            </a:extLst>
          </p:cNvPr>
          <p:cNvSpPr>
            <a:spLocks noGrp="1"/>
          </p:cNvSpPr>
          <p:nvPr>
            <p:ph type="title"/>
          </p:nvPr>
        </p:nvSpPr>
        <p:spPr>
          <a:xfrm>
            <a:off x="1024128" y="585216"/>
            <a:ext cx="9720072" cy="1499616"/>
          </a:xfrm>
        </p:spPr>
        <p:txBody>
          <a:bodyPr>
            <a:normAutofit/>
          </a:bodyPr>
          <a:lstStyle/>
          <a:p>
            <a:r>
              <a:rPr lang="de-DE" dirty="0"/>
              <a:t>Befragung Fehlerkultur</a:t>
            </a:r>
          </a:p>
        </p:txBody>
      </p:sp>
      <p:sp>
        <p:nvSpPr>
          <p:cNvPr id="4" name="Datumsplatzhalter 3">
            <a:extLst>
              <a:ext uri="{FF2B5EF4-FFF2-40B4-BE49-F238E27FC236}">
                <a16:creationId xmlns:a16="http://schemas.microsoft.com/office/drawing/2014/main" id="{B194509F-A0E7-4271-B462-8A06805B76C0}"/>
              </a:ext>
            </a:extLst>
          </p:cNvPr>
          <p:cNvSpPr>
            <a:spLocks noGrp="1"/>
          </p:cNvSpPr>
          <p:nvPr>
            <p:ph type="dt" sz="half" idx="10"/>
          </p:nvPr>
        </p:nvSpPr>
        <p:spPr>
          <a:xfrm>
            <a:off x="1024128" y="6470704"/>
            <a:ext cx="2154142" cy="274320"/>
          </a:xfrm>
        </p:spPr>
        <p:txBody>
          <a:bodyPr>
            <a:normAutofit/>
          </a:bodyPr>
          <a:lstStyle/>
          <a:p>
            <a:pPr>
              <a:spcAft>
                <a:spcPts val="600"/>
              </a:spcAft>
            </a:pPr>
            <a:r>
              <a:rPr lang="de-DE"/>
              <a:t>Sommersemester 2020</a:t>
            </a:r>
            <a:endParaRPr lang="en-US"/>
          </a:p>
        </p:txBody>
      </p:sp>
      <p:sp>
        <p:nvSpPr>
          <p:cNvPr id="5" name="Fußzeilenplatzhalter 4">
            <a:extLst>
              <a:ext uri="{FF2B5EF4-FFF2-40B4-BE49-F238E27FC236}">
                <a16:creationId xmlns:a16="http://schemas.microsoft.com/office/drawing/2014/main" id="{44765711-4E5D-421A-86F1-7E945373E99D}"/>
              </a:ext>
            </a:extLst>
          </p:cNvPr>
          <p:cNvSpPr>
            <a:spLocks noGrp="1"/>
          </p:cNvSpPr>
          <p:nvPr>
            <p:ph type="ftr" sz="quarter" idx="11"/>
          </p:nvPr>
        </p:nvSpPr>
        <p:spPr>
          <a:xfrm>
            <a:off x="4842932" y="6470704"/>
            <a:ext cx="5901458" cy="274320"/>
          </a:xfrm>
        </p:spPr>
        <p:txBody>
          <a:bodyPr>
            <a:normAutofit/>
          </a:bodyPr>
          <a:lstStyle/>
          <a:p>
            <a:pPr>
              <a:spcAft>
                <a:spcPts val="600"/>
              </a:spcAft>
            </a:pPr>
            <a:r>
              <a:rPr lang="de-DE" noProof="0"/>
              <a:t>P5 – Fehlerkultur							             Alexandra Peupelmann, Christina Sygulla</a:t>
            </a:r>
          </a:p>
        </p:txBody>
      </p:sp>
      <p:graphicFrame>
        <p:nvGraphicFramePr>
          <p:cNvPr id="7" name="Inhaltsplatzhalter 2">
            <a:extLst>
              <a:ext uri="{FF2B5EF4-FFF2-40B4-BE49-F238E27FC236}">
                <a16:creationId xmlns:a16="http://schemas.microsoft.com/office/drawing/2014/main" id="{05294491-B9B3-4ADB-B33D-B11153D2A053}"/>
              </a:ext>
            </a:extLst>
          </p:cNvPr>
          <p:cNvGraphicFramePr>
            <a:graphicFrameLocks noGrp="1"/>
          </p:cNvGraphicFramePr>
          <p:nvPr>
            <p:ph idx="1"/>
            <p:extLst>
              <p:ext uri="{D42A27DB-BD31-4B8C-83A1-F6EECF244321}">
                <p14:modId xmlns:p14="http://schemas.microsoft.com/office/powerpoint/2010/main" val="1430934450"/>
              </p:ext>
            </p:extLst>
          </p:nvPr>
        </p:nvGraphicFramePr>
        <p:xfrm>
          <a:off x="1023938" y="2084832"/>
          <a:ext cx="9720262" cy="422389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8" name="Befragung">
            <a:hlinkClick r:id="" action="ppaction://media"/>
            <a:extLst>
              <a:ext uri="{FF2B5EF4-FFF2-40B4-BE49-F238E27FC236}">
                <a16:creationId xmlns:a16="http://schemas.microsoft.com/office/drawing/2014/main" id="{09F07240-181C-4BB4-AD84-ED2FBE6DD784}"/>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0337800" y="585216"/>
            <a:ext cx="406400" cy="406400"/>
          </a:xfrm>
          <a:prstGeom prst="rect">
            <a:avLst/>
          </a:prstGeom>
        </p:spPr>
      </p:pic>
    </p:spTree>
    <p:extLst>
      <p:ext uri="{BB962C8B-B14F-4D97-AF65-F5344CB8AC3E}">
        <p14:creationId xmlns:p14="http://schemas.microsoft.com/office/powerpoint/2010/main" val="1483385980"/>
      </p:ext>
    </p:extLst>
  </p:cSld>
  <p:clrMapOvr>
    <a:masterClrMapping/>
  </p:clrMapOvr>
  <mc:AlternateContent xmlns:mc="http://schemas.openxmlformats.org/markup-compatibility/2006" xmlns:p14="http://schemas.microsoft.com/office/powerpoint/2010/main">
    <mc:Choice Requires="p14">
      <p:transition spd="slow" p14:dur="2000" advTm="54825"/>
    </mc:Choice>
    <mc:Fallback xmlns="">
      <p:transition spd="slow" advTm="5482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4487"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remove" display="0">
                  <p:stCondLst>
                    <p:cond delay="indefinite"/>
                  </p:stCondLst>
                  <p:endCondLst>
                    <p:cond evt="onStopAudio" delay="0">
                      <p:tgtEl>
                        <p:sldTgt/>
                      </p:tgtEl>
                    </p:cond>
                  </p:endCondLst>
                </p:cTn>
                <p:tgtEl>
                  <p:spTgt spid="8"/>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4A01C7-4629-41D4-9E35-31F73FBC06D8}"/>
              </a:ext>
            </a:extLst>
          </p:cNvPr>
          <p:cNvSpPr>
            <a:spLocks noGrp="1"/>
          </p:cNvSpPr>
          <p:nvPr>
            <p:ph type="title"/>
          </p:nvPr>
        </p:nvSpPr>
        <p:spPr/>
        <p:txBody>
          <a:bodyPr/>
          <a:lstStyle/>
          <a:p>
            <a:r>
              <a:rPr lang="de-DE" dirty="0"/>
              <a:t>Befragung – Fragetypen </a:t>
            </a:r>
          </a:p>
        </p:txBody>
      </p:sp>
      <p:graphicFrame>
        <p:nvGraphicFramePr>
          <p:cNvPr id="6" name="Inhaltsplatzhalter 5">
            <a:extLst>
              <a:ext uri="{FF2B5EF4-FFF2-40B4-BE49-F238E27FC236}">
                <a16:creationId xmlns:a16="http://schemas.microsoft.com/office/drawing/2014/main" id="{8AB2B9C6-F05F-43B6-B902-1D36760FF766}"/>
              </a:ext>
            </a:extLst>
          </p:cNvPr>
          <p:cNvGraphicFramePr>
            <a:graphicFrameLocks noGrp="1"/>
          </p:cNvGraphicFramePr>
          <p:nvPr>
            <p:ph idx="1"/>
            <p:extLst>
              <p:ext uri="{D42A27DB-BD31-4B8C-83A1-F6EECF244321}">
                <p14:modId xmlns:p14="http://schemas.microsoft.com/office/powerpoint/2010/main" val="1370547577"/>
              </p:ext>
            </p:extLst>
          </p:nvPr>
        </p:nvGraphicFramePr>
        <p:xfrm>
          <a:off x="1024128" y="2084832"/>
          <a:ext cx="10253471" cy="422389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4" name="Datumsplatzhalter 3">
            <a:extLst>
              <a:ext uri="{FF2B5EF4-FFF2-40B4-BE49-F238E27FC236}">
                <a16:creationId xmlns:a16="http://schemas.microsoft.com/office/drawing/2014/main" id="{DCAB98F8-F9FE-4995-A44B-A3332B07FB74}"/>
              </a:ext>
            </a:extLst>
          </p:cNvPr>
          <p:cNvSpPr>
            <a:spLocks noGrp="1"/>
          </p:cNvSpPr>
          <p:nvPr>
            <p:ph type="dt" sz="half" idx="10"/>
          </p:nvPr>
        </p:nvSpPr>
        <p:spPr/>
        <p:txBody>
          <a:bodyPr/>
          <a:lstStyle/>
          <a:p>
            <a:r>
              <a:rPr lang="de-DE"/>
              <a:t>Sommersemester 2020</a:t>
            </a:r>
            <a:endParaRPr lang="en-US" dirty="0"/>
          </a:p>
        </p:txBody>
      </p:sp>
      <p:sp>
        <p:nvSpPr>
          <p:cNvPr id="5" name="Fußzeilenplatzhalter 4">
            <a:extLst>
              <a:ext uri="{FF2B5EF4-FFF2-40B4-BE49-F238E27FC236}">
                <a16:creationId xmlns:a16="http://schemas.microsoft.com/office/drawing/2014/main" id="{A635A641-6E63-49CF-84CA-2138B17EAF3F}"/>
              </a:ext>
            </a:extLst>
          </p:cNvPr>
          <p:cNvSpPr>
            <a:spLocks noGrp="1"/>
          </p:cNvSpPr>
          <p:nvPr>
            <p:ph type="ftr" sz="quarter" idx="11"/>
          </p:nvPr>
        </p:nvSpPr>
        <p:spPr/>
        <p:txBody>
          <a:bodyPr/>
          <a:lstStyle/>
          <a:p>
            <a:r>
              <a:rPr lang="de-DE" noProof="0"/>
              <a:t>P5 – Fehlerkultur							             Alexandra Peupelmann, Christina Sygulla</a:t>
            </a:r>
            <a:endParaRPr lang="de-DE" noProof="0" dirty="0"/>
          </a:p>
        </p:txBody>
      </p:sp>
      <p:pic>
        <p:nvPicPr>
          <p:cNvPr id="8" name="Grafik 7">
            <a:extLst>
              <a:ext uri="{FF2B5EF4-FFF2-40B4-BE49-F238E27FC236}">
                <a16:creationId xmlns:a16="http://schemas.microsoft.com/office/drawing/2014/main" id="{82DCADBB-7BA1-407A-BFF9-EB54DE4F0B1F}"/>
              </a:ext>
            </a:extLst>
          </p:cNvPr>
          <p:cNvPicPr>
            <a:picLocks noChangeAspect="1"/>
          </p:cNvPicPr>
          <p:nvPr/>
        </p:nvPicPr>
        <p:blipFill>
          <a:blip r:embed="rId10"/>
          <a:stretch>
            <a:fillRect/>
          </a:stretch>
        </p:blipFill>
        <p:spPr>
          <a:xfrm>
            <a:off x="4720737" y="4195762"/>
            <a:ext cx="2750526" cy="1231188"/>
          </a:xfrm>
          <a:prstGeom prst="rect">
            <a:avLst/>
          </a:prstGeom>
        </p:spPr>
      </p:pic>
      <p:pic>
        <p:nvPicPr>
          <p:cNvPr id="7" name="Fragetypen">
            <a:hlinkClick r:id="" action="ppaction://media"/>
            <a:extLst>
              <a:ext uri="{FF2B5EF4-FFF2-40B4-BE49-F238E27FC236}">
                <a16:creationId xmlns:a16="http://schemas.microsoft.com/office/drawing/2014/main" id="{28F14C07-917E-4351-B5CA-FF3F10EF7BE2}"/>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10871199" y="585216"/>
            <a:ext cx="406400" cy="406400"/>
          </a:xfrm>
          <a:prstGeom prst="rect">
            <a:avLst/>
          </a:prstGeom>
        </p:spPr>
      </p:pic>
    </p:spTree>
    <p:extLst>
      <p:ext uri="{BB962C8B-B14F-4D97-AF65-F5344CB8AC3E}">
        <p14:creationId xmlns:p14="http://schemas.microsoft.com/office/powerpoint/2010/main" val="117134291"/>
      </p:ext>
    </p:extLst>
  </p:cSld>
  <p:clrMapOvr>
    <a:masterClrMapping/>
  </p:clrMapOvr>
  <mc:AlternateContent xmlns:mc="http://schemas.openxmlformats.org/markup-compatibility/2006" xmlns:p14="http://schemas.microsoft.com/office/powerpoint/2010/main">
    <mc:Choice Requires="p14">
      <p:transition spd="slow" p14:dur="2000" advTm="54222"/>
    </mc:Choice>
    <mc:Fallback xmlns="">
      <p:transition spd="slow" advTm="5422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3303"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remove" display="0">
                  <p:stCondLst>
                    <p:cond delay="indefinite"/>
                  </p:stCondLst>
                  <p:endCondLst>
                    <p:cond evt="onStopAudio" delay="0">
                      <p:tgtEl>
                        <p:sldTgt/>
                      </p:tgtEl>
                    </p:cond>
                  </p:endCondLst>
                </p:cTn>
                <p:tgtEl>
                  <p:spTgt spid="7"/>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E66F53E-BB92-4DEC-BBBB-FACEE96512E3}"/>
              </a:ext>
            </a:extLst>
          </p:cNvPr>
          <p:cNvSpPr>
            <a:spLocks noGrp="1"/>
          </p:cNvSpPr>
          <p:nvPr>
            <p:ph type="title"/>
          </p:nvPr>
        </p:nvSpPr>
        <p:spPr>
          <a:xfrm>
            <a:off x="1024128" y="471509"/>
            <a:ext cx="3261001" cy="1737360"/>
          </a:xfrm>
        </p:spPr>
        <p:txBody>
          <a:bodyPr/>
          <a:lstStyle/>
          <a:p>
            <a:r>
              <a:rPr lang="de-DE" dirty="0"/>
              <a:t>Fehler-Mindset </a:t>
            </a:r>
          </a:p>
        </p:txBody>
      </p:sp>
      <p:graphicFrame>
        <p:nvGraphicFramePr>
          <p:cNvPr id="6" name="Inhaltsplatzhalter 5">
            <a:extLst>
              <a:ext uri="{FF2B5EF4-FFF2-40B4-BE49-F238E27FC236}">
                <a16:creationId xmlns:a16="http://schemas.microsoft.com/office/drawing/2014/main" id="{7A50F13F-6B04-4866-A663-47055FC5248C}"/>
              </a:ext>
            </a:extLst>
          </p:cNvPr>
          <p:cNvGraphicFramePr>
            <a:graphicFrameLocks noGrp="1"/>
          </p:cNvGraphicFramePr>
          <p:nvPr>
            <p:ph idx="1"/>
            <p:extLst>
              <p:ext uri="{D42A27DB-BD31-4B8C-83A1-F6EECF244321}">
                <p14:modId xmlns:p14="http://schemas.microsoft.com/office/powerpoint/2010/main" val="3742545717"/>
              </p:ext>
            </p:extLst>
          </p:nvPr>
        </p:nvGraphicFramePr>
        <p:xfrm>
          <a:off x="4285129" y="112976"/>
          <a:ext cx="7108359" cy="6632048"/>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sp>
        <p:nvSpPr>
          <p:cNvPr id="7" name="Textplatzhalter 6">
            <a:extLst>
              <a:ext uri="{FF2B5EF4-FFF2-40B4-BE49-F238E27FC236}">
                <a16:creationId xmlns:a16="http://schemas.microsoft.com/office/drawing/2014/main" id="{669E8E6C-13B9-4569-9515-F1028C7921E4}"/>
              </a:ext>
            </a:extLst>
          </p:cNvPr>
          <p:cNvSpPr>
            <a:spLocks noGrp="1"/>
          </p:cNvSpPr>
          <p:nvPr>
            <p:ph type="body" sz="half" idx="2"/>
          </p:nvPr>
        </p:nvSpPr>
        <p:spPr>
          <a:xfrm>
            <a:off x="1024128" y="2257506"/>
            <a:ext cx="3261001" cy="3762294"/>
          </a:xfrm>
        </p:spPr>
        <p:txBody>
          <a:bodyPr/>
          <a:lstStyle/>
          <a:p>
            <a:endParaRPr lang="de-DE" dirty="0"/>
          </a:p>
          <a:p>
            <a:endParaRPr lang="de-DE" dirty="0"/>
          </a:p>
          <a:p>
            <a:r>
              <a:rPr lang="de-DE" sz="2000" dirty="0"/>
              <a:t>Jeweils zwei Fragen zu </a:t>
            </a:r>
            <a:br>
              <a:rPr lang="de-DE" sz="2000" dirty="0"/>
            </a:br>
            <a:r>
              <a:rPr lang="de-DE" sz="2000" dirty="0"/>
              <a:t>neun Dimensionen</a:t>
            </a:r>
          </a:p>
        </p:txBody>
      </p:sp>
      <p:sp>
        <p:nvSpPr>
          <p:cNvPr id="4" name="Datumsplatzhalter 3">
            <a:extLst>
              <a:ext uri="{FF2B5EF4-FFF2-40B4-BE49-F238E27FC236}">
                <a16:creationId xmlns:a16="http://schemas.microsoft.com/office/drawing/2014/main" id="{1FFE31AA-5EC7-4B8A-A05B-84FBD835ADAE}"/>
              </a:ext>
            </a:extLst>
          </p:cNvPr>
          <p:cNvSpPr>
            <a:spLocks noGrp="1"/>
          </p:cNvSpPr>
          <p:nvPr>
            <p:ph type="dt" sz="half" idx="10"/>
          </p:nvPr>
        </p:nvSpPr>
        <p:spPr/>
        <p:txBody>
          <a:bodyPr/>
          <a:lstStyle/>
          <a:p>
            <a:r>
              <a:rPr lang="de-DE"/>
              <a:t>Sommersemester 2020</a:t>
            </a:r>
            <a:endParaRPr lang="en-US" dirty="0"/>
          </a:p>
        </p:txBody>
      </p:sp>
      <p:sp>
        <p:nvSpPr>
          <p:cNvPr id="5" name="Fußzeilenplatzhalter 4">
            <a:extLst>
              <a:ext uri="{FF2B5EF4-FFF2-40B4-BE49-F238E27FC236}">
                <a16:creationId xmlns:a16="http://schemas.microsoft.com/office/drawing/2014/main" id="{CBC95934-DA42-4B67-AB44-D1A87B9E82CD}"/>
              </a:ext>
            </a:extLst>
          </p:cNvPr>
          <p:cNvSpPr>
            <a:spLocks noGrp="1"/>
          </p:cNvSpPr>
          <p:nvPr>
            <p:ph type="ftr" sz="quarter" idx="11"/>
          </p:nvPr>
        </p:nvSpPr>
        <p:spPr/>
        <p:txBody>
          <a:bodyPr/>
          <a:lstStyle/>
          <a:p>
            <a:r>
              <a:rPr lang="de-DE" noProof="0"/>
              <a:t>P5 – Fehlerkultur							             Alexandra Peupelmann, Christina Sygulla</a:t>
            </a:r>
            <a:endParaRPr lang="de-DE" noProof="0" dirty="0"/>
          </a:p>
        </p:txBody>
      </p:sp>
      <p:pic>
        <p:nvPicPr>
          <p:cNvPr id="17" name="Fehler-Mindset">
            <a:hlinkClick r:id="" action="ppaction://media"/>
            <a:extLst>
              <a:ext uri="{FF2B5EF4-FFF2-40B4-BE49-F238E27FC236}">
                <a16:creationId xmlns:a16="http://schemas.microsoft.com/office/drawing/2014/main" id="{1CD25807-1363-4109-98EE-7204DD4D4209}"/>
              </a:ext>
            </a:extLst>
          </p:cNvPr>
          <p:cNvPicPr>
            <a:picLocks noChangeAspect="1"/>
          </p:cNvPicPr>
          <p:nvPr>
            <a:audioFile r:link="rId2"/>
            <p:extLst>
              <p:ext uri="{DAA4B4D4-6D71-4841-9C94-3DE7FCFB9230}">
                <p14:media xmlns:p14="http://schemas.microsoft.com/office/powerpoint/2010/main" r:embed="rId1"/>
              </p:ext>
            </p:extLst>
          </p:nvPr>
        </p:nvPicPr>
        <p:blipFill>
          <a:blip r:embed="rId28"/>
          <a:stretch>
            <a:fillRect/>
          </a:stretch>
        </p:blipFill>
        <p:spPr>
          <a:xfrm>
            <a:off x="1024128" y="5667782"/>
            <a:ext cx="609600" cy="609600"/>
          </a:xfrm>
          <a:prstGeom prst="rect">
            <a:avLst/>
          </a:prstGeom>
        </p:spPr>
      </p:pic>
      <p:pic>
        <p:nvPicPr>
          <p:cNvPr id="18" name="Fehlerbewusstsein">
            <a:hlinkClick r:id="" action="ppaction://media"/>
            <a:extLst>
              <a:ext uri="{FF2B5EF4-FFF2-40B4-BE49-F238E27FC236}">
                <a16:creationId xmlns:a16="http://schemas.microsoft.com/office/drawing/2014/main" id="{D58D936B-F227-491B-A117-7045BB97603C}"/>
              </a:ext>
            </a:extLst>
          </p:cNvPr>
          <p:cNvPicPr>
            <a:picLocks noChangeAspect="1"/>
          </p:cNvPicPr>
          <p:nvPr>
            <a:audioFile r:link="rId4"/>
            <p:extLst>
              <p:ext uri="{DAA4B4D4-6D71-4841-9C94-3DE7FCFB9230}">
                <p14:media xmlns:p14="http://schemas.microsoft.com/office/powerpoint/2010/main" r:embed="rId3"/>
              </p:ext>
            </p:extLst>
          </p:nvPr>
        </p:nvPicPr>
        <p:blipFill>
          <a:blip r:embed="rId28"/>
          <a:stretch>
            <a:fillRect/>
          </a:stretch>
        </p:blipFill>
        <p:spPr>
          <a:xfrm>
            <a:off x="5087188" y="1952706"/>
            <a:ext cx="609600" cy="609600"/>
          </a:xfrm>
          <a:prstGeom prst="rect">
            <a:avLst/>
          </a:prstGeom>
        </p:spPr>
      </p:pic>
      <p:pic>
        <p:nvPicPr>
          <p:cNvPr id="19" name="Fehlerrisikoneigung">
            <a:hlinkClick r:id="" action="ppaction://media"/>
            <a:extLst>
              <a:ext uri="{FF2B5EF4-FFF2-40B4-BE49-F238E27FC236}">
                <a16:creationId xmlns:a16="http://schemas.microsoft.com/office/drawing/2014/main" id="{26385FAC-D3F6-45BB-B9E1-DFCA1D038C95}"/>
              </a:ext>
            </a:extLst>
          </p:cNvPr>
          <p:cNvPicPr>
            <a:picLocks noChangeAspect="1"/>
          </p:cNvPicPr>
          <p:nvPr>
            <a:audioFile r:link="rId6"/>
            <p:extLst>
              <p:ext uri="{DAA4B4D4-6D71-4841-9C94-3DE7FCFB9230}">
                <p14:media xmlns:p14="http://schemas.microsoft.com/office/powerpoint/2010/main" r:embed="rId5"/>
              </p:ext>
            </p:extLst>
          </p:nvPr>
        </p:nvPicPr>
        <p:blipFill>
          <a:blip r:embed="rId28"/>
          <a:stretch>
            <a:fillRect/>
          </a:stretch>
        </p:blipFill>
        <p:spPr>
          <a:xfrm>
            <a:off x="7488861" y="1952706"/>
            <a:ext cx="609600" cy="609600"/>
          </a:xfrm>
          <a:prstGeom prst="rect">
            <a:avLst/>
          </a:prstGeom>
        </p:spPr>
      </p:pic>
      <p:pic>
        <p:nvPicPr>
          <p:cNvPr id="20" name="Lernen aus Fehlern">
            <a:hlinkClick r:id="" action="ppaction://media"/>
            <a:extLst>
              <a:ext uri="{FF2B5EF4-FFF2-40B4-BE49-F238E27FC236}">
                <a16:creationId xmlns:a16="http://schemas.microsoft.com/office/drawing/2014/main" id="{875BCA25-6B28-4FDD-B42F-4763384516C1}"/>
              </a:ext>
            </a:extLst>
          </p:cNvPr>
          <p:cNvPicPr>
            <a:picLocks noChangeAspect="1"/>
          </p:cNvPicPr>
          <p:nvPr>
            <a:audioFile r:link="rId8"/>
            <p:extLst>
              <p:ext uri="{DAA4B4D4-6D71-4841-9C94-3DE7FCFB9230}">
                <p14:media xmlns:p14="http://schemas.microsoft.com/office/powerpoint/2010/main" r:embed="rId7"/>
              </p:ext>
            </p:extLst>
          </p:nvPr>
        </p:nvPicPr>
        <p:blipFill>
          <a:blip r:embed="rId28"/>
          <a:stretch>
            <a:fillRect/>
          </a:stretch>
        </p:blipFill>
        <p:spPr>
          <a:xfrm>
            <a:off x="10134790" y="1952706"/>
            <a:ext cx="609600" cy="609600"/>
          </a:xfrm>
          <a:prstGeom prst="rect">
            <a:avLst/>
          </a:prstGeom>
        </p:spPr>
      </p:pic>
      <p:pic>
        <p:nvPicPr>
          <p:cNvPr id="21" name="Fehlererwartung">
            <a:hlinkClick r:id="" action="ppaction://media"/>
            <a:extLst>
              <a:ext uri="{FF2B5EF4-FFF2-40B4-BE49-F238E27FC236}">
                <a16:creationId xmlns:a16="http://schemas.microsoft.com/office/drawing/2014/main" id="{2E6152EE-E7F7-4A52-B7D6-909913D2B79A}"/>
              </a:ext>
            </a:extLst>
          </p:cNvPr>
          <p:cNvPicPr>
            <a:picLocks noChangeAspect="1"/>
          </p:cNvPicPr>
          <p:nvPr>
            <a:audioFile r:link="rId10"/>
            <p:extLst>
              <p:ext uri="{DAA4B4D4-6D71-4841-9C94-3DE7FCFB9230}">
                <p14:media xmlns:p14="http://schemas.microsoft.com/office/powerpoint/2010/main" r:embed="rId9"/>
              </p:ext>
            </p:extLst>
          </p:nvPr>
        </p:nvPicPr>
        <p:blipFill>
          <a:blip r:embed="rId28"/>
          <a:stretch>
            <a:fillRect/>
          </a:stretch>
        </p:blipFill>
        <p:spPr>
          <a:xfrm>
            <a:off x="5087188" y="3529053"/>
            <a:ext cx="609600" cy="609600"/>
          </a:xfrm>
          <a:prstGeom prst="rect">
            <a:avLst/>
          </a:prstGeom>
        </p:spPr>
      </p:pic>
      <p:pic>
        <p:nvPicPr>
          <p:cNvPr id="22" name="Fehlerbelastung">
            <a:hlinkClick r:id="" action="ppaction://media"/>
            <a:extLst>
              <a:ext uri="{FF2B5EF4-FFF2-40B4-BE49-F238E27FC236}">
                <a16:creationId xmlns:a16="http://schemas.microsoft.com/office/drawing/2014/main" id="{3E54C0E6-DADC-4F6E-8F11-02CE4F37A802}"/>
              </a:ext>
            </a:extLst>
          </p:cNvPr>
          <p:cNvPicPr>
            <a:picLocks noChangeAspect="1"/>
          </p:cNvPicPr>
          <p:nvPr>
            <a:audioFile r:link="rId12"/>
            <p:extLst>
              <p:ext uri="{DAA4B4D4-6D71-4841-9C94-3DE7FCFB9230}">
                <p14:media xmlns:p14="http://schemas.microsoft.com/office/powerpoint/2010/main" r:embed="rId11"/>
              </p:ext>
            </p:extLst>
          </p:nvPr>
        </p:nvPicPr>
        <p:blipFill>
          <a:blip r:embed="rId28"/>
          <a:stretch>
            <a:fillRect/>
          </a:stretch>
        </p:blipFill>
        <p:spPr>
          <a:xfrm>
            <a:off x="7488861" y="3529053"/>
            <a:ext cx="609600" cy="609600"/>
          </a:xfrm>
          <a:prstGeom prst="rect">
            <a:avLst/>
          </a:prstGeom>
        </p:spPr>
      </p:pic>
      <p:pic>
        <p:nvPicPr>
          <p:cNvPr id="23" name="Fehlerkompetenz">
            <a:hlinkClick r:id="" action="ppaction://media"/>
            <a:extLst>
              <a:ext uri="{FF2B5EF4-FFF2-40B4-BE49-F238E27FC236}">
                <a16:creationId xmlns:a16="http://schemas.microsoft.com/office/drawing/2014/main" id="{F8A54187-B70A-4060-A1EE-2A74BBD523A3}"/>
              </a:ext>
            </a:extLst>
          </p:cNvPr>
          <p:cNvPicPr>
            <a:picLocks noChangeAspect="1"/>
          </p:cNvPicPr>
          <p:nvPr>
            <a:audioFile r:link="rId14"/>
            <p:extLst>
              <p:ext uri="{DAA4B4D4-6D71-4841-9C94-3DE7FCFB9230}">
                <p14:media xmlns:p14="http://schemas.microsoft.com/office/powerpoint/2010/main" r:embed="rId13"/>
              </p:ext>
            </p:extLst>
          </p:nvPr>
        </p:nvPicPr>
        <p:blipFill>
          <a:blip r:embed="rId28"/>
          <a:stretch>
            <a:fillRect/>
          </a:stretch>
        </p:blipFill>
        <p:spPr>
          <a:xfrm>
            <a:off x="10134790" y="3529053"/>
            <a:ext cx="609600" cy="609600"/>
          </a:xfrm>
          <a:prstGeom prst="rect">
            <a:avLst/>
          </a:prstGeom>
        </p:spPr>
      </p:pic>
      <p:pic>
        <p:nvPicPr>
          <p:cNvPr id="24" name="Fehlermotivation">
            <a:hlinkClick r:id="" action="ppaction://media"/>
            <a:extLst>
              <a:ext uri="{FF2B5EF4-FFF2-40B4-BE49-F238E27FC236}">
                <a16:creationId xmlns:a16="http://schemas.microsoft.com/office/drawing/2014/main" id="{8493F575-A415-4923-897E-830D7A73B60C}"/>
              </a:ext>
            </a:extLst>
          </p:cNvPr>
          <p:cNvPicPr>
            <a:picLocks noChangeAspect="1"/>
          </p:cNvPicPr>
          <p:nvPr>
            <a:audioFile r:link="rId16"/>
            <p:extLst>
              <p:ext uri="{DAA4B4D4-6D71-4841-9C94-3DE7FCFB9230}">
                <p14:media xmlns:p14="http://schemas.microsoft.com/office/powerpoint/2010/main" r:embed="rId15"/>
              </p:ext>
            </p:extLst>
          </p:nvPr>
        </p:nvPicPr>
        <p:blipFill>
          <a:blip r:embed="rId28"/>
          <a:stretch>
            <a:fillRect/>
          </a:stretch>
        </p:blipFill>
        <p:spPr>
          <a:xfrm>
            <a:off x="5087188" y="5105400"/>
            <a:ext cx="609600" cy="609600"/>
          </a:xfrm>
          <a:prstGeom prst="rect">
            <a:avLst/>
          </a:prstGeom>
        </p:spPr>
      </p:pic>
      <p:pic>
        <p:nvPicPr>
          <p:cNvPr id="25" name="Umgang untereinander">
            <a:hlinkClick r:id="" action="ppaction://media"/>
            <a:extLst>
              <a:ext uri="{FF2B5EF4-FFF2-40B4-BE49-F238E27FC236}">
                <a16:creationId xmlns:a16="http://schemas.microsoft.com/office/drawing/2014/main" id="{E99A3547-E231-4A85-8701-AA773CE2CA8D}"/>
              </a:ext>
            </a:extLst>
          </p:cNvPr>
          <p:cNvPicPr>
            <a:picLocks noChangeAspect="1"/>
          </p:cNvPicPr>
          <p:nvPr>
            <a:audioFile r:link="rId18"/>
            <p:extLst>
              <p:ext uri="{DAA4B4D4-6D71-4841-9C94-3DE7FCFB9230}">
                <p14:media xmlns:p14="http://schemas.microsoft.com/office/powerpoint/2010/main" r:embed="rId17"/>
              </p:ext>
            </p:extLst>
          </p:nvPr>
        </p:nvPicPr>
        <p:blipFill>
          <a:blip r:embed="rId28"/>
          <a:stretch>
            <a:fillRect/>
          </a:stretch>
        </p:blipFill>
        <p:spPr>
          <a:xfrm>
            <a:off x="10134790" y="5105400"/>
            <a:ext cx="609600" cy="609600"/>
          </a:xfrm>
          <a:prstGeom prst="rect">
            <a:avLst/>
          </a:prstGeom>
        </p:spPr>
      </p:pic>
      <p:pic>
        <p:nvPicPr>
          <p:cNvPr id="26" name="Umgang Lehrveranstaltung">
            <a:hlinkClick r:id="" action="ppaction://media"/>
            <a:extLst>
              <a:ext uri="{FF2B5EF4-FFF2-40B4-BE49-F238E27FC236}">
                <a16:creationId xmlns:a16="http://schemas.microsoft.com/office/drawing/2014/main" id="{1EED5200-C9FC-42BF-A99E-BEA24C5A759D}"/>
              </a:ext>
            </a:extLst>
          </p:cNvPr>
          <p:cNvPicPr>
            <a:picLocks noChangeAspect="1"/>
          </p:cNvPicPr>
          <p:nvPr>
            <a:audioFile r:link="rId20"/>
            <p:extLst>
              <p:ext uri="{DAA4B4D4-6D71-4841-9C94-3DE7FCFB9230}">
                <p14:media xmlns:p14="http://schemas.microsoft.com/office/powerpoint/2010/main" r:embed="rId19"/>
              </p:ext>
            </p:extLst>
          </p:nvPr>
        </p:nvPicPr>
        <p:blipFill>
          <a:blip r:embed="rId28"/>
          <a:stretch>
            <a:fillRect/>
          </a:stretch>
        </p:blipFill>
        <p:spPr>
          <a:xfrm>
            <a:off x="7488861" y="5058182"/>
            <a:ext cx="609600" cy="609600"/>
          </a:xfrm>
          <a:prstGeom prst="rect">
            <a:avLst/>
          </a:prstGeom>
        </p:spPr>
      </p:pic>
    </p:spTree>
    <p:extLst>
      <p:ext uri="{BB962C8B-B14F-4D97-AF65-F5344CB8AC3E}">
        <p14:creationId xmlns:p14="http://schemas.microsoft.com/office/powerpoint/2010/main" val="1973841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750"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remove" display="0">
                  <p:stCondLst>
                    <p:cond delay="indefinite"/>
                  </p:stCondLst>
                  <p:endCondLst>
                    <p:cond evt="onStopAudio" delay="0">
                      <p:tgtEl>
                        <p:sldTgt/>
                      </p:tgtEl>
                    </p:cond>
                  </p:endCondLst>
                </p:cTn>
                <p:tgtEl>
                  <p:spTgt spid="17"/>
                </p:tgtEl>
              </p:cMediaNode>
            </p:audio>
            <p:seq concurrent="1" nextAc="seek">
              <p:cTn id="8" restart="whenNotActive" fill="hold" evtFilter="cancelBubble" nodeType="interactiveSeq">
                <p:stCondLst>
                  <p:cond evt="onClick" delay="0">
                    <p:tgtEl>
                      <p:spTgt spid="18"/>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2319" fill="hold"/>
                                        <p:tgtEl>
                                          <p:spTgt spid="18"/>
                                        </p:tgtEl>
                                      </p:cBhvr>
                                    </p:cmd>
                                  </p:childTnLst>
                                </p:cTn>
                              </p:par>
                            </p:childTnLst>
                          </p:cTn>
                        </p:par>
                      </p:childTnLst>
                    </p:cTn>
                  </p:par>
                </p:childTnLst>
              </p:cTn>
              <p:nextCondLst>
                <p:cond evt="onClick" delay="0">
                  <p:tgtEl>
                    <p:spTgt spid="18"/>
                  </p:tgtEl>
                </p:cond>
              </p:nextCondLst>
            </p:seq>
            <p:audio>
              <p:cMediaNode vol="80000">
                <p:cTn id="13" fill="remove" display="0">
                  <p:stCondLst>
                    <p:cond delay="indefinite"/>
                  </p:stCondLst>
                  <p:endCondLst>
                    <p:cond evt="onStopAudio" delay="0">
                      <p:tgtEl>
                        <p:sldTgt/>
                      </p:tgtEl>
                    </p:cond>
                  </p:endCondLst>
                </p:cTn>
                <p:tgtEl>
                  <p:spTgt spid="18"/>
                </p:tgtEl>
              </p:cMediaNode>
            </p:audio>
            <p:seq concurrent="1" nextAc="seek">
              <p:cTn id="14" restart="whenNotActive" fill="hold" evtFilter="cancelBubble" nodeType="interactiveSeq">
                <p:stCondLst>
                  <p:cond evt="onClick" delay="0">
                    <p:tgtEl>
                      <p:spTgt spid="19"/>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9230" fill="hold"/>
                                        <p:tgtEl>
                                          <p:spTgt spid="19"/>
                                        </p:tgtEl>
                                      </p:cBhvr>
                                    </p:cmd>
                                  </p:childTnLst>
                                </p:cTn>
                              </p:par>
                            </p:childTnLst>
                          </p:cTn>
                        </p:par>
                      </p:childTnLst>
                    </p:cTn>
                  </p:par>
                </p:childTnLst>
              </p:cTn>
              <p:nextCondLst>
                <p:cond evt="onClick" delay="0">
                  <p:tgtEl>
                    <p:spTgt spid="19"/>
                  </p:tgtEl>
                </p:cond>
              </p:nextCondLst>
            </p:seq>
            <p:audio>
              <p:cMediaNode vol="80000">
                <p:cTn id="19" fill="remove" display="0">
                  <p:stCondLst>
                    <p:cond delay="indefinite"/>
                  </p:stCondLst>
                  <p:endCondLst>
                    <p:cond evt="onStopAudio" delay="0">
                      <p:tgtEl>
                        <p:sldTgt/>
                      </p:tgtEl>
                    </p:cond>
                  </p:endCondLst>
                </p:cTn>
                <p:tgtEl>
                  <p:spTgt spid="19"/>
                </p:tgtEl>
              </p:cMediaNode>
            </p:audio>
            <p:seq concurrent="1" nextAc="seek">
              <p:cTn id="20" restart="whenNotActive" fill="hold" evtFilter="cancelBubble" nodeType="interactiveSeq">
                <p:stCondLst>
                  <p:cond evt="onClick" delay="0">
                    <p:tgtEl>
                      <p:spTgt spid="20"/>
                    </p:tgtEl>
                  </p:cond>
                </p:stCondLst>
                <p:endSync evt="end" delay="0">
                  <p:rtn val="all"/>
                </p:endSync>
                <p:childTnLst>
                  <p:par>
                    <p:cTn id="21" fill="hold">
                      <p:stCondLst>
                        <p:cond delay="0"/>
                      </p:stCondLst>
                      <p:childTnLst>
                        <p:par>
                          <p:cTn id="22" fill="hold">
                            <p:stCondLst>
                              <p:cond delay="0"/>
                            </p:stCondLst>
                            <p:childTnLst>
                              <p:par>
                                <p:cTn id="23" presetID="1" presetClass="mediacall" presetSubtype="0" fill="hold" nodeType="clickEffect">
                                  <p:stCondLst>
                                    <p:cond delay="0"/>
                                  </p:stCondLst>
                                  <p:childTnLst>
                                    <p:cmd type="call" cmd="playFrom(0.0)">
                                      <p:cBhvr>
                                        <p:cTn id="24" dur="14190" fill="hold"/>
                                        <p:tgtEl>
                                          <p:spTgt spid="20"/>
                                        </p:tgtEl>
                                      </p:cBhvr>
                                    </p:cmd>
                                  </p:childTnLst>
                                </p:cTn>
                              </p:par>
                            </p:childTnLst>
                          </p:cTn>
                        </p:par>
                      </p:childTnLst>
                    </p:cTn>
                  </p:par>
                </p:childTnLst>
              </p:cTn>
              <p:nextCondLst>
                <p:cond evt="onClick" delay="0">
                  <p:tgtEl>
                    <p:spTgt spid="20"/>
                  </p:tgtEl>
                </p:cond>
              </p:nextCondLst>
            </p:seq>
            <p:audio>
              <p:cMediaNode vol="80000">
                <p:cTn id="25" fill="remove" display="0">
                  <p:stCondLst>
                    <p:cond delay="indefinite"/>
                  </p:stCondLst>
                  <p:endCondLst>
                    <p:cond evt="onStopAudio" delay="0">
                      <p:tgtEl>
                        <p:sldTgt/>
                      </p:tgtEl>
                    </p:cond>
                  </p:endCondLst>
                </p:cTn>
                <p:tgtEl>
                  <p:spTgt spid="20"/>
                </p:tgtEl>
              </p:cMediaNode>
            </p:audio>
            <p:seq concurrent="1" nextAc="seek">
              <p:cTn id="26" restart="whenNotActive" fill="hold" evtFilter="cancelBubble" nodeType="interactiveSeq">
                <p:stCondLst>
                  <p:cond evt="onClick" delay="0">
                    <p:tgtEl>
                      <p:spTgt spid="21"/>
                    </p:tgtEl>
                  </p:cond>
                </p:stCondLst>
                <p:endSync evt="end" delay="0">
                  <p:rtn val="all"/>
                </p:endSync>
                <p:childTnLst>
                  <p:par>
                    <p:cTn id="27" fill="hold">
                      <p:stCondLst>
                        <p:cond delay="0"/>
                      </p:stCondLst>
                      <p:childTnLst>
                        <p:par>
                          <p:cTn id="28" fill="hold">
                            <p:stCondLst>
                              <p:cond delay="0"/>
                            </p:stCondLst>
                            <p:childTnLst>
                              <p:par>
                                <p:cTn id="29" presetID="1" presetClass="mediacall" presetSubtype="0" fill="hold" nodeType="clickEffect">
                                  <p:stCondLst>
                                    <p:cond delay="0"/>
                                  </p:stCondLst>
                                  <p:childTnLst>
                                    <p:cmd type="call" cmd="playFrom(0.0)">
                                      <p:cBhvr>
                                        <p:cTn id="30" dur="10057" fill="hold"/>
                                        <p:tgtEl>
                                          <p:spTgt spid="21"/>
                                        </p:tgtEl>
                                      </p:cBhvr>
                                    </p:cmd>
                                  </p:childTnLst>
                                </p:cTn>
                              </p:par>
                            </p:childTnLst>
                          </p:cTn>
                        </p:par>
                      </p:childTnLst>
                    </p:cTn>
                  </p:par>
                </p:childTnLst>
              </p:cTn>
              <p:nextCondLst>
                <p:cond evt="onClick" delay="0">
                  <p:tgtEl>
                    <p:spTgt spid="21"/>
                  </p:tgtEl>
                </p:cond>
              </p:nextCondLst>
            </p:seq>
            <p:audio>
              <p:cMediaNode vol="80000">
                <p:cTn id="31" fill="remove" display="0">
                  <p:stCondLst>
                    <p:cond delay="indefinite"/>
                  </p:stCondLst>
                  <p:endCondLst>
                    <p:cond evt="onStopAudio" delay="0">
                      <p:tgtEl>
                        <p:sldTgt/>
                      </p:tgtEl>
                    </p:cond>
                  </p:endCondLst>
                </p:cTn>
                <p:tgtEl>
                  <p:spTgt spid="21"/>
                </p:tgtEl>
              </p:cMediaNode>
            </p:audio>
            <p:seq concurrent="1" nextAc="seek">
              <p:cTn id="32" restart="whenNotActive" fill="hold" evtFilter="cancelBubble" nodeType="interactiveSeq">
                <p:stCondLst>
                  <p:cond evt="onClick" delay="0">
                    <p:tgtEl>
                      <p:spTgt spid="22"/>
                    </p:tgtEl>
                  </p:cond>
                </p:stCondLst>
                <p:endSync evt="end" delay="0">
                  <p:rtn val="all"/>
                </p:endSync>
                <p:childTnLst>
                  <p:par>
                    <p:cTn id="33" fill="hold">
                      <p:stCondLst>
                        <p:cond delay="0"/>
                      </p:stCondLst>
                      <p:childTnLst>
                        <p:par>
                          <p:cTn id="34" fill="hold">
                            <p:stCondLst>
                              <p:cond delay="0"/>
                            </p:stCondLst>
                            <p:childTnLst>
                              <p:par>
                                <p:cTn id="35" presetID="1" presetClass="mediacall" presetSubtype="0" fill="hold" nodeType="clickEffect">
                                  <p:stCondLst>
                                    <p:cond delay="0"/>
                                  </p:stCondLst>
                                  <p:childTnLst>
                                    <p:cmd type="call" cmd="playFrom(0.0)">
                                      <p:cBhvr>
                                        <p:cTn id="36" dur="8316" fill="hold"/>
                                        <p:tgtEl>
                                          <p:spTgt spid="22"/>
                                        </p:tgtEl>
                                      </p:cBhvr>
                                    </p:cmd>
                                  </p:childTnLst>
                                </p:cTn>
                              </p:par>
                            </p:childTnLst>
                          </p:cTn>
                        </p:par>
                      </p:childTnLst>
                    </p:cTn>
                  </p:par>
                </p:childTnLst>
              </p:cTn>
              <p:nextCondLst>
                <p:cond evt="onClick" delay="0">
                  <p:tgtEl>
                    <p:spTgt spid="22"/>
                  </p:tgtEl>
                </p:cond>
              </p:nextCondLst>
            </p:seq>
            <p:audio>
              <p:cMediaNode vol="80000">
                <p:cTn id="37" fill="remove" display="0">
                  <p:stCondLst>
                    <p:cond delay="indefinite"/>
                  </p:stCondLst>
                  <p:endCondLst>
                    <p:cond evt="onStopAudio" delay="0">
                      <p:tgtEl>
                        <p:sldTgt/>
                      </p:tgtEl>
                    </p:cond>
                  </p:endCondLst>
                </p:cTn>
                <p:tgtEl>
                  <p:spTgt spid="22"/>
                </p:tgtEl>
              </p:cMediaNode>
            </p:audio>
            <p:seq concurrent="1" nextAc="seek">
              <p:cTn id="38" restart="whenNotActive" fill="hold" evtFilter="cancelBubble" nodeType="interactiveSeq">
                <p:stCondLst>
                  <p:cond evt="onClick" delay="0">
                    <p:tgtEl>
                      <p:spTgt spid="23"/>
                    </p:tgtEl>
                  </p:cond>
                </p:stCondLst>
                <p:endSync evt="end" delay="0">
                  <p:rtn val="all"/>
                </p:endSync>
                <p:childTnLst>
                  <p:par>
                    <p:cTn id="39" fill="hold">
                      <p:stCondLst>
                        <p:cond delay="0"/>
                      </p:stCondLst>
                      <p:childTnLst>
                        <p:par>
                          <p:cTn id="40" fill="hold">
                            <p:stCondLst>
                              <p:cond delay="0"/>
                            </p:stCondLst>
                            <p:childTnLst>
                              <p:par>
                                <p:cTn id="41" presetID="1" presetClass="mediacall" presetSubtype="0" fill="hold" nodeType="clickEffect">
                                  <p:stCondLst>
                                    <p:cond delay="0"/>
                                  </p:stCondLst>
                                  <p:childTnLst>
                                    <p:cmd type="call" cmd="playFrom(0.0)">
                                      <p:cBhvr>
                                        <p:cTn id="42" dur="16452" fill="hold"/>
                                        <p:tgtEl>
                                          <p:spTgt spid="23"/>
                                        </p:tgtEl>
                                      </p:cBhvr>
                                    </p:cmd>
                                  </p:childTnLst>
                                </p:cTn>
                              </p:par>
                            </p:childTnLst>
                          </p:cTn>
                        </p:par>
                      </p:childTnLst>
                    </p:cTn>
                  </p:par>
                </p:childTnLst>
              </p:cTn>
              <p:nextCondLst>
                <p:cond evt="onClick" delay="0">
                  <p:tgtEl>
                    <p:spTgt spid="23"/>
                  </p:tgtEl>
                </p:cond>
              </p:nextCondLst>
            </p:seq>
            <p:audio>
              <p:cMediaNode vol="80000">
                <p:cTn id="43" fill="remove" display="0">
                  <p:stCondLst>
                    <p:cond delay="indefinite"/>
                  </p:stCondLst>
                  <p:endCondLst>
                    <p:cond evt="onStopAudio" delay="0">
                      <p:tgtEl>
                        <p:sldTgt/>
                      </p:tgtEl>
                    </p:cond>
                  </p:endCondLst>
                </p:cTn>
                <p:tgtEl>
                  <p:spTgt spid="23"/>
                </p:tgtEl>
              </p:cMediaNode>
            </p:audio>
            <p:seq concurrent="1" nextAc="seek">
              <p:cTn id="44" restart="whenNotActive" fill="hold" evtFilter="cancelBubble" nodeType="interactiveSeq">
                <p:stCondLst>
                  <p:cond evt="onClick" delay="0">
                    <p:tgtEl>
                      <p:spTgt spid="24"/>
                    </p:tgtEl>
                  </p:cond>
                </p:stCondLst>
                <p:endSync evt="end" delay="0">
                  <p:rtn val="all"/>
                </p:endSync>
                <p:childTnLst>
                  <p:par>
                    <p:cTn id="45" fill="hold">
                      <p:stCondLst>
                        <p:cond delay="0"/>
                      </p:stCondLst>
                      <p:childTnLst>
                        <p:par>
                          <p:cTn id="46" fill="hold">
                            <p:stCondLst>
                              <p:cond delay="0"/>
                            </p:stCondLst>
                            <p:childTnLst>
                              <p:par>
                                <p:cTn id="47" presetID="1" presetClass="mediacall" presetSubtype="0" fill="hold" nodeType="clickEffect">
                                  <p:stCondLst>
                                    <p:cond delay="0"/>
                                  </p:stCondLst>
                                  <p:childTnLst>
                                    <p:cmd type="call" cmd="playFrom(0.0)">
                                      <p:cBhvr>
                                        <p:cTn id="48" dur="14236" fill="hold"/>
                                        <p:tgtEl>
                                          <p:spTgt spid="24"/>
                                        </p:tgtEl>
                                      </p:cBhvr>
                                    </p:cmd>
                                  </p:childTnLst>
                                </p:cTn>
                              </p:par>
                            </p:childTnLst>
                          </p:cTn>
                        </p:par>
                      </p:childTnLst>
                    </p:cTn>
                  </p:par>
                </p:childTnLst>
              </p:cTn>
              <p:nextCondLst>
                <p:cond evt="onClick" delay="0">
                  <p:tgtEl>
                    <p:spTgt spid="24"/>
                  </p:tgtEl>
                </p:cond>
              </p:nextCondLst>
            </p:seq>
            <p:audio>
              <p:cMediaNode vol="80000">
                <p:cTn id="49" fill="remove" display="0">
                  <p:stCondLst>
                    <p:cond delay="indefinite"/>
                  </p:stCondLst>
                  <p:endCondLst>
                    <p:cond evt="onStopAudio" delay="0">
                      <p:tgtEl>
                        <p:sldTgt/>
                      </p:tgtEl>
                    </p:cond>
                  </p:endCondLst>
                </p:cTn>
                <p:tgtEl>
                  <p:spTgt spid="24"/>
                </p:tgtEl>
              </p:cMediaNode>
            </p:audio>
            <p:seq concurrent="1" nextAc="seek">
              <p:cTn id="50" restart="whenNotActive" fill="hold" evtFilter="cancelBubble" nodeType="interactiveSeq">
                <p:stCondLst>
                  <p:cond evt="onClick" delay="0">
                    <p:tgtEl>
                      <p:spTgt spid="25"/>
                    </p:tgtEl>
                  </p:cond>
                </p:stCondLst>
                <p:endSync evt="end" delay="0">
                  <p:rtn val="all"/>
                </p:endSync>
                <p:childTnLst>
                  <p:par>
                    <p:cTn id="51" fill="hold">
                      <p:stCondLst>
                        <p:cond delay="0"/>
                      </p:stCondLst>
                      <p:childTnLst>
                        <p:par>
                          <p:cTn id="52" fill="hold">
                            <p:stCondLst>
                              <p:cond delay="0"/>
                            </p:stCondLst>
                            <p:childTnLst>
                              <p:par>
                                <p:cTn id="53" presetID="1" presetClass="mediacall" presetSubtype="0" fill="hold" nodeType="clickEffect">
                                  <p:stCondLst>
                                    <p:cond delay="0"/>
                                  </p:stCondLst>
                                  <p:childTnLst>
                                    <p:cmd type="call" cmd="playFrom(0.0)">
                                      <p:cBhvr>
                                        <p:cTn id="54" dur="12541" fill="hold"/>
                                        <p:tgtEl>
                                          <p:spTgt spid="25"/>
                                        </p:tgtEl>
                                      </p:cBhvr>
                                    </p:cmd>
                                  </p:childTnLst>
                                </p:cTn>
                              </p:par>
                            </p:childTnLst>
                          </p:cTn>
                        </p:par>
                      </p:childTnLst>
                    </p:cTn>
                  </p:par>
                </p:childTnLst>
              </p:cTn>
              <p:nextCondLst>
                <p:cond evt="onClick" delay="0">
                  <p:tgtEl>
                    <p:spTgt spid="25"/>
                  </p:tgtEl>
                </p:cond>
              </p:nextCondLst>
            </p:seq>
            <p:audio>
              <p:cMediaNode vol="80000">
                <p:cTn id="55" fill="remove" display="0">
                  <p:stCondLst>
                    <p:cond delay="indefinite"/>
                  </p:stCondLst>
                  <p:endCondLst>
                    <p:cond evt="onStopAudio" delay="0">
                      <p:tgtEl>
                        <p:sldTgt/>
                      </p:tgtEl>
                    </p:cond>
                  </p:endCondLst>
                </p:cTn>
                <p:tgtEl>
                  <p:spTgt spid="25"/>
                </p:tgtEl>
              </p:cMediaNode>
            </p:audio>
            <p:seq concurrent="1" nextAc="seek">
              <p:cTn id="56" restart="whenNotActive" fill="hold" evtFilter="cancelBubble" nodeType="interactiveSeq">
                <p:stCondLst>
                  <p:cond evt="onClick" delay="0">
                    <p:tgtEl>
                      <p:spTgt spid="26"/>
                    </p:tgtEl>
                  </p:cond>
                </p:stCondLst>
                <p:endSync evt="end" delay="0">
                  <p:rtn val="all"/>
                </p:endSync>
                <p:childTnLst>
                  <p:par>
                    <p:cTn id="57" fill="hold">
                      <p:stCondLst>
                        <p:cond delay="0"/>
                      </p:stCondLst>
                      <p:childTnLst>
                        <p:par>
                          <p:cTn id="58" fill="hold">
                            <p:stCondLst>
                              <p:cond delay="0"/>
                            </p:stCondLst>
                            <p:childTnLst>
                              <p:par>
                                <p:cTn id="59" presetID="1" presetClass="mediacall" presetSubtype="0" fill="hold" nodeType="clickEffect">
                                  <p:stCondLst>
                                    <p:cond delay="0"/>
                                  </p:stCondLst>
                                  <p:childTnLst>
                                    <p:cmd type="call" cmd="playFrom(0.0)">
                                      <p:cBhvr>
                                        <p:cTn id="60" dur="14269" fill="hold"/>
                                        <p:tgtEl>
                                          <p:spTgt spid="26"/>
                                        </p:tgtEl>
                                      </p:cBhvr>
                                    </p:cmd>
                                  </p:childTnLst>
                                </p:cTn>
                              </p:par>
                            </p:childTnLst>
                          </p:cTn>
                        </p:par>
                      </p:childTnLst>
                    </p:cTn>
                  </p:par>
                </p:childTnLst>
              </p:cTn>
              <p:nextCondLst>
                <p:cond evt="onClick" delay="0">
                  <p:tgtEl>
                    <p:spTgt spid="26"/>
                  </p:tgtEl>
                </p:cond>
              </p:nextCondLst>
            </p:seq>
            <p:audio>
              <p:cMediaNode vol="80000">
                <p:cTn id="61" fill="remove" display="0">
                  <p:stCondLst>
                    <p:cond delay="indefinite"/>
                  </p:stCondLst>
                  <p:endCondLst>
                    <p:cond evt="onStopAudio" delay="0">
                      <p:tgtEl>
                        <p:sldTgt/>
                      </p:tgtEl>
                    </p:cond>
                  </p:endCondLst>
                </p:cTn>
                <p:tgtEl>
                  <p:spTgt spid="26"/>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1E7C082-5B81-400A-A1DE-7CA9F26ED8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45720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2" name="Straight Connector 11">
            <a:extLst>
              <a:ext uri="{FF2B5EF4-FFF2-40B4-BE49-F238E27FC236}">
                <a16:creationId xmlns:a16="http://schemas.microsoft.com/office/drawing/2014/main" id="{08D54232-CDE1-4B53-B430-AB82206F6B5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8386842" y="5264106"/>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useBgFill="1">
        <p:nvSpPr>
          <p:cNvPr id="14" name="Rectangle 13">
            <a:extLst>
              <a:ext uri="{FF2B5EF4-FFF2-40B4-BE49-F238E27FC236}">
                <a16:creationId xmlns:a16="http://schemas.microsoft.com/office/drawing/2014/main" id="{4C0648FB-4388-443C-8D4E-4A9FF03360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A8D762E-DA8D-419A-BA44-68B93D3D92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5720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el 1">
            <a:extLst>
              <a:ext uri="{FF2B5EF4-FFF2-40B4-BE49-F238E27FC236}">
                <a16:creationId xmlns:a16="http://schemas.microsoft.com/office/drawing/2014/main" id="{8933CDD6-A18B-419F-B56B-EC8E32D14CAE}"/>
              </a:ext>
            </a:extLst>
          </p:cNvPr>
          <p:cNvSpPr>
            <a:spLocks noGrp="1"/>
          </p:cNvSpPr>
          <p:nvPr>
            <p:ph type="title"/>
          </p:nvPr>
        </p:nvSpPr>
        <p:spPr>
          <a:xfrm>
            <a:off x="1286933" y="977048"/>
            <a:ext cx="9618133" cy="2960980"/>
          </a:xfrm>
        </p:spPr>
        <p:txBody>
          <a:bodyPr vert="horz" lIns="91440" tIns="45720" rIns="91440" bIns="45720" rtlCol="0" anchor="b">
            <a:normAutofit/>
          </a:bodyPr>
          <a:lstStyle/>
          <a:p>
            <a:pPr algn="l"/>
            <a:r>
              <a:rPr lang="en-US" sz="6600">
                <a:solidFill>
                  <a:srgbClr val="FFFFFF"/>
                </a:solidFill>
              </a:rPr>
              <a:t>Auswertung der Befragung</a:t>
            </a:r>
          </a:p>
        </p:txBody>
      </p:sp>
      <p:sp>
        <p:nvSpPr>
          <p:cNvPr id="4" name="Datumsplatzhalter 3">
            <a:extLst>
              <a:ext uri="{FF2B5EF4-FFF2-40B4-BE49-F238E27FC236}">
                <a16:creationId xmlns:a16="http://schemas.microsoft.com/office/drawing/2014/main" id="{FCDC1717-4ABD-4B1F-B52E-F7DC6FDEE95B}"/>
              </a:ext>
            </a:extLst>
          </p:cNvPr>
          <p:cNvSpPr>
            <a:spLocks noGrp="1"/>
          </p:cNvSpPr>
          <p:nvPr>
            <p:ph type="dt" sz="half" idx="10"/>
          </p:nvPr>
        </p:nvSpPr>
        <p:spPr>
          <a:xfrm>
            <a:off x="1024128" y="6470704"/>
            <a:ext cx="2154142" cy="274320"/>
          </a:xfrm>
        </p:spPr>
        <p:txBody>
          <a:bodyPr vert="horz" lIns="91440" tIns="45720" rIns="91440" bIns="45720" rtlCol="0" anchor="ctr">
            <a:normAutofit/>
          </a:bodyPr>
          <a:lstStyle/>
          <a:p>
            <a:pPr>
              <a:spcAft>
                <a:spcPts val="600"/>
              </a:spcAft>
            </a:pPr>
            <a:r>
              <a:rPr lang="de-DE"/>
              <a:t>Sommersemester 2020</a:t>
            </a:r>
            <a:endParaRPr lang="en-US"/>
          </a:p>
        </p:txBody>
      </p:sp>
      <p:sp>
        <p:nvSpPr>
          <p:cNvPr id="5" name="Fußzeilenplatzhalter 4">
            <a:extLst>
              <a:ext uri="{FF2B5EF4-FFF2-40B4-BE49-F238E27FC236}">
                <a16:creationId xmlns:a16="http://schemas.microsoft.com/office/drawing/2014/main" id="{9AE6CC71-053E-4EB8-A320-D34FAB4E993C}"/>
              </a:ext>
            </a:extLst>
          </p:cNvPr>
          <p:cNvSpPr>
            <a:spLocks noGrp="1"/>
          </p:cNvSpPr>
          <p:nvPr>
            <p:ph type="ftr" sz="quarter" idx="11"/>
          </p:nvPr>
        </p:nvSpPr>
        <p:spPr>
          <a:xfrm>
            <a:off x="4842932" y="6470704"/>
            <a:ext cx="5901458" cy="274320"/>
          </a:xfrm>
        </p:spPr>
        <p:txBody>
          <a:bodyPr vert="horz" lIns="91440" tIns="45720" rIns="91440" bIns="45720" rtlCol="0" anchor="ctr">
            <a:normAutofit/>
          </a:bodyPr>
          <a:lstStyle/>
          <a:p>
            <a:pPr>
              <a:spcAft>
                <a:spcPts val="600"/>
              </a:spcAft>
            </a:pPr>
            <a:r>
              <a:rPr lang="en-US" kern="1200" cap="all" baseline="0" dirty="0">
                <a:solidFill>
                  <a:schemeClr val="tx1">
                    <a:lumMod val="90000"/>
                    <a:lumOff val="10000"/>
                  </a:schemeClr>
                </a:solidFill>
                <a:latin typeface="+mj-lt"/>
                <a:ea typeface="+mn-ea"/>
                <a:cs typeface="+mn-cs"/>
              </a:rPr>
              <a:t>P5 – Fehlerkultur                    Alexandra Peupelmann, Christina Sygulla</a:t>
            </a:r>
          </a:p>
        </p:txBody>
      </p:sp>
      <p:pic>
        <p:nvPicPr>
          <p:cNvPr id="6" name="Auswertung">
            <a:hlinkClick r:id="" action="ppaction://media"/>
            <a:extLst>
              <a:ext uri="{FF2B5EF4-FFF2-40B4-BE49-F238E27FC236}">
                <a16:creationId xmlns:a16="http://schemas.microsoft.com/office/drawing/2014/main" id="{C3786E7C-D365-46E7-ADCA-58AFB43A4C3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701866" y="5772106"/>
            <a:ext cx="406400" cy="406400"/>
          </a:xfrm>
          <a:prstGeom prst="rect">
            <a:avLst/>
          </a:prstGeom>
        </p:spPr>
      </p:pic>
    </p:spTree>
    <p:extLst>
      <p:ext uri="{BB962C8B-B14F-4D97-AF65-F5344CB8AC3E}">
        <p14:creationId xmlns:p14="http://schemas.microsoft.com/office/powerpoint/2010/main" val="984339857"/>
      </p:ext>
    </p:extLst>
  </p:cSld>
  <p:clrMapOvr>
    <a:masterClrMapping/>
  </p:clrMapOvr>
  <mc:AlternateContent xmlns:mc="http://schemas.openxmlformats.org/markup-compatibility/2006" xmlns:p14="http://schemas.microsoft.com/office/powerpoint/2010/main">
    <mc:Choice Requires="p14">
      <p:transition spd="slow" p14:dur="2000" advTm="13935"/>
    </mc:Choice>
    <mc:Fallback xmlns="">
      <p:transition spd="slow" advTm="1393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925"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remove" display="0">
                  <p:stCondLst>
                    <p:cond delay="indefinite"/>
                  </p:stCondLst>
                  <p:endCondLst>
                    <p:cond evt="onStopAudio" delay="0">
                      <p:tgtEl>
                        <p:sldTgt/>
                      </p:tgtEl>
                    </p:cond>
                  </p:endCondLst>
                </p:cTn>
                <p:tgtEl>
                  <p:spTgt spid="6"/>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8BA90A1-6BEC-48B7-BBE0-8863262254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D7950F2D-29CC-4F1C-8AFA-D6AE15BFA2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umsplatzhalter 3">
            <a:extLst>
              <a:ext uri="{FF2B5EF4-FFF2-40B4-BE49-F238E27FC236}">
                <a16:creationId xmlns:a16="http://schemas.microsoft.com/office/drawing/2014/main" id="{4677F174-C774-49E5-BE26-5332951ABDBA}"/>
              </a:ext>
            </a:extLst>
          </p:cNvPr>
          <p:cNvSpPr>
            <a:spLocks noGrp="1"/>
          </p:cNvSpPr>
          <p:nvPr>
            <p:ph type="dt" sz="half" idx="10"/>
          </p:nvPr>
        </p:nvSpPr>
        <p:spPr>
          <a:xfrm>
            <a:off x="1024129" y="6470704"/>
            <a:ext cx="2154143" cy="274320"/>
          </a:xfrm>
        </p:spPr>
        <p:txBody>
          <a:bodyPr vert="horz" lIns="91440" tIns="45720" rIns="91440" bIns="45720" rtlCol="0">
            <a:normAutofit/>
          </a:bodyPr>
          <a:lstStyle/>
          <a:p>
            <a:pPr defTabSz="914400">
              <a:spcAft>
                <a:spcPts val="600"/>
              </a:spcAft>
            </a:pPr>
            <a:r>
              <a:rPr lang="de-DE"/>
              <a:t>Sommersemester 2020</a:t>
            </a:r>
            <a:endParaRPr lang="en-US"/>
          </a:p>
        </p:txBody>
      </p:sp>
      <p:sp>
        <p:nvSpPr>
          <p:cNvPr id="5" name="Fußzeilenplatzhalter 4">
            <a:extLst>
              <a:ext uri="{FF2B5EF4-FFF2-40B4-BE49-F238E27FC236}">
                <a16:creationId xmlns:a16="http://schemas.microsoft.com/office/drawing/2014/main" id="{36CD3F18-0ABB-467D-B734-76EF8F4164C2}"/>
              </a:ext>
            </a:extLst>
          </p:cNvPr>
          <p:cNvSpPr>
            <a:spLocks noGrp="1"/>
          </p:cNvSpPr>
          <p:nvPr>
            <p:ph type="ftr" sz="quarter" idx="11"/>
          </p:nvPr>
        </p:nvSpPr>
        <p:spPr>
          <a:xfrm>
            <a:off x="4842932" y="6470704"/>
            <a:ext cx="5901459" cy="274320"/>
          </a:xfrm>
        </p:spPr>
        <p:txBody>
          <a:bodyPr vert="horz" lIns="91440" tIns="45720" rIns="91440" bIns="45720" rtlCol="0">
            <a:normAutofit/>
          </a:bodyPr>
          <a:lstStyle/>
          <a:p>
            <a:pPr defTabSz="914400">
              <a:lnSpc>
                <a:spcPct val="90000"/>
              </a:lnSpc>
              <a:spcAft>
                <a:spcPts val="600"/>
              </a:spcAft>
            </a:pPr>
            <a:r>
              <a:rPr lang="en-US" sz="600" kern="1200" cap="all" baseline="0" noProof="0">
                <a:latin typeface="+mj-lt"/>
                <a:ea typeface="+mn-ea"/>
                <a:cs typeface="+mn-cs"/>
              </a:rPr>
              <a:t>P5 – Fehlerkultur							             Alexandra Peupelmann, Christina Sygulla</a:t>
            </a:r>
          </a:p>
        </p:txBody>
      </p:sp>
      <p:graphicFrame>
        <p:nvGraphicFramePr>
          <p:cNvPr id="8" name="Diagramm 7">
            <a:extLst>
              <a:ext uri="{FF2B5EF4-FFF2-40B4-BE49-F238E27FC236}">
                <a16:creationId xmlns:a16="http://schemas.microsoft.com/office/drawing/2014/main" id="{F73E8A64-93B5-4424-91D5-D4A4561A3182}"/>
              </a:ext>
            </a:extLst>
          </p:cNvPr>
          <p:cNvGraphicFramePr/>
          <p:nvPr>
            <p:extLst>
              <p:ext uri="{D42A27DB-BD31-4B8C-83A1-F6EECF244321}">
                <p14:modId xmlns:p14="http://schemas.microsoft.com/office/powerpoint/2010/main" val="2554992138"/>
              </p:ext>
            </p:extLst>
          </p:nvPr>
        </p:nvGraphicFramePr>
        <p:xfrm>
          <a:off x="643467" y="643467"/>
          <a:ext cx="10905066" cy="5571066"/>
        </p:xfrm>
        <a:graphic>
          <a:graphicData uri="http://schemas.openxmlformats.org/drawingml/2006/chart">
            <c:chart xmlns:c="http://schemas.openxmlformats.org/drawingml/2006/chart" xmlns:r="http://schemas.openxmlformats.org/officeDocument/2006/relationships" r:id="rId5"/>
          </a:graphicData>
        </a:graphic>
      </p:graphicFrame>
      <p:pic>
        <p:nvPicPr>
          <p:cNvPr id="6" name="FM IWK">
            <a:hlinkClick r:id="" action="ppaction://media"/>
            <a:extLst>
              <a:ext uri="{FF2B5EF4-FFF2-40B4-BE49-F238E27FC236}">
                <a16:creationId xmlns:a16="http://schemas.microsoft.com/office/drawing/2014/main" id="{38586FB6-5B86-421C-8F50-1A2A21B8C94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541191" y="643467"/>
            <a:ext cx="406400" cy="406400"/>
          </a:xfrm>
          <a:prstGeom prst="rect">
            <a:avLst/>
          </a:prstGeom>
        </p:spPr>
      </p:pic>
    </p:spTree>
    <p:extLst>
      <p:ext uri="{BB962C8B-B14F-4D97-AF65-F5344CB8AC3E}">
        <p14:creationId xmlns:p14="http://schemas.microsoft.com/office/powerpoint/2010/main" val="3047396104"/>
      </p:ext>
    </p:extLst>
  </p:cSld>
  <p:clrMapOvr>
    <a:masterClrMapping/>
  </p:clrMapOvr>
  <mc:AlternateContent xmlns:mc="http://schemas.openxmlformats.org/markup-compatibility/2006" xmlns:p14="http://schemas.microsoft.com/office/powerpoint/2010/main">
    <mc:Choice Requires="p14">
      <p:transition spd="slow" p14:dur="2000" advTm="50762"/>
    </mc:Choice>
    <mc:Fallback xmlns="">
      <p:transition spd="slow" advTm="5076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4595"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remove" display="0">
                  <p:stCondLst>
                    <p:cond delay="indefinite"/>
                  </p:stCondLst>
                  <p:endCondLst>
                    <p:cond evt="onStopAudio" delay="0">
                      <p:tgtEl>
                        <p:sldTgt/>
                      </p:tgtEl>
                    </p:cond>
                  </p:endCondLst>
                </p:cTn>
                <p:tgtEl>
                  <p:spTgt spid="6"/>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8BA90A1-6BEC-48B7-BBE0-8863262254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D7950F2D-29CC-4F1C-8AFA-D6AE15BFA2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umsplatzhalter 3">
            <a:extLst>
              <a:ext uri="{FF2B5EF4-FFF2-40B4-BE49-F238E27FC236}">
                <a16:creationId xmlns:a16="http://schemas.microsoft.com/office/drawing/2014/main" id="{4677F174-C774-49E5-BE26-5332951ABDBA}"/>
              </a:ext>
            </a:extLst>
          </p:cNvPr>
          <p:cNvSpPr>
            <a:spLocks noGrp="1"/>
          </p:cNvSpPr>
          <p:nvPr>
            <p:ph type="dt" sz="half" idx="10"/>
          </p:nvPr>
        </p:nvSpPr>
        <p:spPr>
          <a:xfrm>
            <a:off x="1024129" y="6470704"/>
            <a:ext cx="2154143" cy="274320"/>
          </a:xfrm>
        </p:spPr>
        <p:txBody>
          <a:bodyPr vert="horz" lIns="91440" tIns="45720" rIns="91440" bIns="45720" rtlCol="0">
            <a:normAutofit/>
          </a:bodyPr>
          <a:lstStyle/>
          <a:p>
            <a:pPr defTabSz="914400">
              <a:spcAft>
                <a:spcPts val="600"/>
              </a:spcAft>
            </a:pPr>
            <a:r>
              <a:rPr lang="de-DE"/>
              <a:t>Sommersemester 2020</a:t>
            </a:r>
            <a:endParaRPr lang="en-US"/>
          </a:p>
        </p:txBody>
      </p:sp>
      <p:sp>
        <p:nvSpPr>
          <p:cNvPr id="5" name="Fußzeilenplatzhalter 4">
            <a:extLst>
              <a:ext uri="{FF2B5EF4-FFF2-40B4-BE49-F238E27FC236}">
                <a16:creationId xmlns:a16="http://schemas.microsoft.com/office/drawing/2014/main" id="{36CD3F18-0ABB-467D-B734-76EF8F4164C2}"/>
              </a:ext>
            </a:extLst>
          </p:cNvPr>
          <p:cNvSpPr>
            <a:spLocks noGrp="1"/>
          </p:cNvSpPr>
          <p:nvPr>
            <p:ph type="ftr" sz="quarter" idx="11"/>
          </p:nvPr>
        </p:nvSpPr>
        <p:spPr>
          <a:xfrm>
            <a:off x="4842932" y="6470704"/>
            <a:ext cx="5901459" cy="274320"/>
          </a:xfrm>
        </p:spPr>
        <p:txBody>
          <a:bodyPr vert="horz" lIns="91440" tIns="45720" rIns="91440" bIns="45720" rtlCol="0">
            <a:normAutofit/>
          </a:bodyPr>
          <a:lstStyle/>
          <a:p>
            <a:pPr defTabSz="914400">
              <a:lnSpc>
                <a:spcPct val="90000"/>
              </a:lnSpc>
              <a:spcAft>
                <a:spcPts val="600"/>
              </a:spcAft>
            </a:pPr>
            <a:r>
              <a:rPr lang="en-US" sz="600" kern="1200" cap="all" baseline="0" noProof="0">
                <a:latin typeface="+mj-lt"/>
                <a:ea typeface="+mn-ea"/>
                <a:cs typeface="+mn-cs"/>
              </a:rPr>
              <a:t>P5 – Fehlerkultur							             Alexandra Peupelmann, Christina Sygulla</a:t>
            </a:r>
          </a:p>
        </p:txBody>
      </p:sp>
      <p:graphicFrame>
        <p:nvGraphicFramePr>
          <p:cNvPr id="8" name="Diagramm 7">
            <a:extLst>
              <a:ext uri="{FF2B5EF4-FFF2-40B4-BE49-F238E27FC236}">
                <a16:creationId xmlns:a16="http://schemas.microsoft.com/office/drawing/2014/main" id="{F73E8A64-93B5-4424-91D5-D4A4561A3182}"/>
              </a:ext>
            </a:extLst>
          </p:cNvPr>
          <p:cNvGraphicFramePr/>
          <p:nvPr>
            <p:extLst>
              <p:ext uri="{D42A27DB-BD31-4B8C-83A1-F6EECF244321}">
                <p14:modId xmlns:p14="http://schemas.microsoft.com/office/powerpoint/2010/main" val="1313587486"/>
              </p:ext>
            </p:extLst>
          </p:nvPr>
        </p:nvGraphicFramePr>
        <p:xfrm>
          <a:off x="643467" y="643467"/>
          <a:ext cx="10905066" cy="5571066"/>
        </p:xfrm>
        <a:graphic>
          <a:graphicData uri="http://schemas.openxmlformats.org/drawingml/2006/chart">
            <c:chart xmlns:c="http://schemas.openxmlformats.org/drawingml/2006/chart" xmlns:r="http://schemas.openxmlformats.org/officeDocument/2006/relationships" r:id="rId5"/>
          </a:graphicData>
        </a:graphic>
      </p:graphicFrame>
      <p:pic>
        <p:nvPicPr>
          <p:cNvPr id="3" name="FM IPK">
            <a:hlinkClick r:id="" action="ppaction://media"/>
            <a:extLst>
              <a:ext uri="{FF2B5EF4-FFF2-40B4-BE49-F238E27FC236}">
                <a16:creationId xmlns:a16="http://schemas.microsoft.com/office/drawing/2014/main" id="{C656E9C7-96E0-4B9C-BA9F-C14D9677299C}"/>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44391" y="480060"/>
            <a:ext cx="406400" cy="406400"/>
          </a:xfrm>
          <a:prstGeom prst="rect">
            <a:avLst/>
          </a:prstGeom>
        </p:spPr>
      </p:pic>
    </p:spTree>
    <p:extLst>
      <p:ext uri="{BB962C8B-B14F-4D97-AF65-F5344CB8AC3E}">
        <p14:creationId xmlns:p14="http://schemas.microsoft.com/office/powerpoint/2010/main" val="3491132209"/>
      </p:ext>
    </p:extLst>
  </p:cSld>
  <p:clrMapOvr>
    <a:masterClrMapping/>
  </p:clrMapOvr>
  <mc:AlternateContent xmlns:mc="http://schemas.openxmlformats.org/markup-compatibility/2006" xmlns:p14="http://schemas.microsoft.com/office/powerpoint/2010/main">
    <mc:Choice Requires="p14">
      <p:transition spd="slow" p14:dur="2000" advTm="69059"/>
    </mc:Choice>
    <mc:Fallback xmlns="">
      <p:transition spd="slow" advTm="6905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957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remove" display="0">
                  <p:stCondLst>
                    <p:cond delay="indefinite"/>
                  </p:stCondLst>
                  <p:endCondLst>
                    <p:cond evt="onStopAudio" delay="0">
                      <p:tgtEl>
                        <p:sldTgt/>
                      </p:tgtEl>
                    </p:cond>
                  </p:endCondLst>
                </p:cTn>
                <p:tgtEl>
                  <p:spTgt spid="3"/>
                </p:tgtEl>
              </p:cMediaNode>
            </p:audio>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Grü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blipFill rotWithShape="1">
          <a:blip xmlns:r="http://schemas.openxmlformats.org/officeDocument/2006/relationships" r:embed="rId1">
            <a:duotone>
              <a:schemeClr val="phClr">
                <a:tint val="98000"/>
              </a:schemeClr>
              <a:schemeClr val="phClr">
                <a:shade val="89000"/>
                <a:satMod val="145000"/>
              </a:schemeClr>
            </a:duotone>
          </a:blip>
          <a:tile tx="0" ty="0" sx="32000" sy="32000" flip="none" algn="tl"/>
        </a:blipFill>
        <a:blipFill rotWithShape="1">
          <a:blip xmlns:r="http://schemas.openxmlformats.org/officeDocument/2006/relationships" r:embed="rId2">
            <a:duotone>
              <a:schemeClr val="phClr">
                <a:tint val="98000"/>
              </a:schemeClr>
              <a:schemeClr val="phClr">
                <a:shade val="95000"/>
              </a:schemeClr>
            </a:duotone>
          </a:blip>
          <a:tile tx="0" ty="0" sx="32000" sy="32000" flip="none" algn="tl"/>
        </a:blipFill>
      </a:bgFillStyleLst>
    </a:fmtScheme>
  </a:themeElements>
  <a:objectDefaults/>
  <a:extraClrSchemeLst/>
  <a:extLst>
    <a:ext uri="{05A4C25C-085E-4340-85A3-A5531E510DB2}">
      <thm15:themeFamily xmlns:thm15="http://schemas.microsoft.com/office/thememl/2012/main" name="Integral" id="{3577F8C9-A904-41D8-97D2-FD898F53F20E}" vid="{090DCB5F-146D-478A-852A-34B16FE9F3A8}"/>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3190</Words>
  <Application>Microsoft Office PowerPoint</Application>
  <PresentationFormat>Breitbild</PresentationFormat>
  <Paragraphs>301</Paragraphs>
  <Slides>31</Slides>
  <Notes>30</Notes>
  <HiddenSlides>0</HiddenSlides>
  <MMClips>36</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31</vt:i4>
      </vt:variant>
    </vt:vector>
  </HeadingPairs>
  <TitlesOfParts>
    <vt:vector size="37" baseType="lpstr">
      <vt:lpstr>Arial</vt:lpstr>
      <vt:lpstr>Calibri</vt:lpstr>
      <vt:lpstr>Tw Cen MT</vt:lpstr>
      <vt:lpstr>Tw Cen MT Condensed</vt:lpstr>
      <vt:lpstr>Wingdings 3</vt:lpstr>
      <vt:lpstr>Integral</vt:lpstr>
      <vt:lpstr>Diese Präsentation enthält Audiodateien. Bitte wechseln Sie in den Präsentationsmodus.</vt:lpstr>
      <vt:lpstr>P5-Projekt Fehlerkultur  M.A. Interkulturelle Personalentwicklung und Kommunikationsmanagement   Interkulturelle Wirtschaftskommunikation (IWK),  Friedrich-Schiller-Universität Jena </vt:lpstr>
      <vt:lpstr>Definition Fehler</vt:lpstr>
      <vt:lpstr>Befragung Fehlerkultur</vt:lpstr>
      <vt:lpstr>Befragung – Fragetypen </vt:lpstr>
      <vt:lpstr>Fehler-Mindset </vt:lpstr>
      <vt:lpstr>Auswertung der Befragung</vt:lpstr>
      <vt:lpstr>PowerPoint-Präsentation</vt:lpstr>
      <vt:lpstr>PowerPoint-Präsentation</vt:lpstr>
      <vt:lpstr>Assoziationen mit dem Begriff „Fehler“</vt:lpstr>
      <vt:lpstr>Assoziationen IWK-Festangestellte</vt:lpstr>
      <vt:lpstr>Assoziationen IPK-Studierende</vt:lpstr>
      <vt:lpstr>Welche Kommunikationswege verwenden Sie, um Ihre Fehler zu teilen?</vt:lpstr>
      <vt:lpstr>PowerPoint-Präsentation</vt:lpstr>
      <vt:lpstr>Wie beeinflussen die folgenden Konzepte Ihre Kommunikation von Fehlern?</vt:lpstr>
      <vt:lpstr>Konzepte mit dem höchsten Einfluss auf Fehlerkommunikation</vt:lpstr>
      <vt:lpstr>Wünsche zum Umgang mit Fehlern</vt:lpstr>
      <vt:lpstr>PowerPoint-Präsentation</vt:lpstr>
      <vt:lpstr>PowerPoint-Präsentation</vt:lpstr>
      <vt:lpstr>Ergebnisse aus den virtuellen workshops</vt:lpstr>
      <vt:lpstr>Mit den IWK-Festangestellten</vt:lpstr>
      <vt:lpstr>Mit den IPK-Studierenden</vt:lpstr>
      <vt:lpstr>Diskussion der Ergebnisse</vt:lpstr>
      <vt:lpstr>Was sagen die Daten aus?</vt:lpstr>
      <vt:lpstr>Limitationen</vt:lpstr>
      <vt:lpstr>Forschungslücken</vt:lpstr>
      <vt:lpstr>Abschluss</vt:lpstr>
      <vt:lpstr>Mehrwert vom P5-Projekt Fehlerkultur</vt:lpstr>
      <vt:lpstr>Wie geht es weiter?</vt:lpstr>
      <vt:lpstr>Bei weiterem Interesse</vt:lpstr>
      <vt:lpstr>Literatur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Diese Präsentation enthält Audiodateien. Bitte wechseln Sie in den Präsentationsmodus.</dc:title>
  <dc:creator>christina.sygulla</dc:creator>
  <cp:lastModifiedBy>christina.sygulla</cp:lastModifiedBy>
  <cp:revision>34</cp:revision>
  <dcterms:created xsi:type="dcterms:W3CDTF">2020-09-22T07:10:08Z</dcterms:created>
  <dcterms:modified xsi:type="dcterms:W3CDTF">2020-12-21T21:12:45Z</dcterms:modified>
</cp:coreProperties>
</file>